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5" r:id="rId2"/>
    <p:sldMasterId id="2147483656" r:id="rId3"/>
  </p:sldMasterIdLst>
  <p:notesMasterIdLst>
    <p:notesMasterId r:id="rId13"/>
  </p:notesMasterIdLst>
  <p:sldIdLst>
    <p:sldId id="256" r:id="rId4"/>
    <p:sldId id="257" r:id="rId5"/>
    <p:sldId id="258" r:id="rId6"/>
    <p:sldId id="259" r:id="rId7"/>
    <p:sldId id="260" r:id="rId8"/>
    <p:sldId id="261" r:id="rId9"/>
    <p:sldId id="262" r:id="rId10"/>
    <p:sldId id="263" r:id="rId11"/>
    <p:sldId id="264"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317">
          <p15:clr>
            <a:srgbClr val="9AA0A6"/>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B9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5" autoAdjust="0"/>
    <p:restoredTop sz="86397" autoAdjust="0"/>
  </p:normalViewPr>
  <p:slideViewPr>
    <p:cSldViewPr snapToGrid="0">
      <p:cViewPr>
        <p:scale>
          <a:sx n="100" d="100"/>
          <a:sy n="100" d="100"/>
        </p:scale>
        <p:origin x="2078" y="1742"/>
      </p:cViewPr>
      <p:guideLst>
        <p:guide pos="2317"/>
        <p:guide orient="horz" pos="216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isheries.noaa.gov/resource/educational-materials/saving-southern-resident-killer-whale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wcr.education@noaa.gov"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atalog.archives.gov/id/542494?&amp;sp=%7B%22q%22%3A%22*%3A*%22%2C%22f.ancestorNaIds%22%3A%22542493%22%2C%22sort%22%3A%22naIdSort%20asc%22%7D&amp;sr=0" TargetMode="External"/><Relationship Id="rId3" Type="http://schemas.openxmlformats.org/officeDocument/2006/relationships/hyperlink" Target="https://www.history.com/this-day-in-history/the-first-earth-day" TargetMode="External"/><Relationship Id="rId7" Type="http://schemas.openxmlformats.org/officeDocument/2006/relationships/hyperlink" Target="https://www.archives.gov/research/environment/documerica-topic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pbs.org/wgbh/americanexperience/features/earth-days-modern-environmental-movement/" TargetMode="External"/><Relationship Id="rId5" Type="http://schemas.openxmlformats.org/officeDocument/2006/relationships/hyperlink" Target="https://www.pbs.org/wgbh/pages/frontline/poisonedwaters/involved/action.html" TargetMode="External"/><Relationship Id="rId10" Type="http://schemas.openxmlformats.org/officeDocument/2006/relationships/hyperlink" Target="https://commons.wikimedia.org/wiki/File:Nixons_plant_a_tree_C6311-11a.jpg" TargetMode="External"/><Relationship Id="rId4" Type="http://schemas.openxmlformats.org/officeDocument/2006/relationships/hyperlink" Target="https://www.earthday.org/history/" TargetMode="External"/><Relationship Id="rId9" Type="http://schemas.openxmlformats.org/officeDocument/2006/relationships/hyperlink" Target="https://catalog.archives.gov/id/542505?&amp;sp=%7B%22q%22%3A%22*%3A*%22%2C%22f.ancestorNaIds%22%3A%22542493%22%2C%22sort%22%3A%22naIdSort%20asc%22%7D&amp;sr=11"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pa.gov/sites/production/files/2017-12/documents/mp30_report_final_508v3.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enome.gov/human-genome-projec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twork.changemakers.com/challenge/stemforchangemaking2020/winners-announced/youth-climate-action-coalition/commen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cacyouth.org/about-u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latin typeface="Helvetica Neue"/>
                <a:ea typeface="Helvetica Neue"/>
                <a:cs typeface="Helvetica Neue"/>
                <a:sym typeface="Helvetica Neue"/>
              </a:rPr>
              <a:t>Speaker’s Notes</a:t>
            </a: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Throughout this unit, we have learned about many uphill battles facing the Southern Residents. From noise to water pollution and starvation, these struggles can be overwhelming and hard to process. When we learn about such big problems, we can get overwhelmed and feel helpless. In turn, this makes us shutdown and ignore the news. </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I want to provide you with tools to make a real and lasting difference. Not just for the Southern Residents, but for any socio-political issues that you might face throughout your lives. Throughout this presentation, we will look at examples of local, national, and global collaborations that have slowed or solved big challenges.  </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br>
              <a:rPr lang="en-US" sz="1200">
                <a:latin typeface="Helvetica Neue"/>
                <a:ea typeface="Helvetica Neue"/>
                <a:cs typeface="Helvetica Neue"/>
                <a:sym typeface="Helvetica Neue"/>
              </a:rPr>
            </a:br>
            <a:r>
              <a:rPr lang="en-US" sz="1200">
                <a:latin typeface="Helvetica Neue"/>
                <a:ea typeface="Helvetica Neue"/>
                <a:cs typeface="Helvetica Neue"/>
                <a:sym typeface="Helvetica Neue"/>
              </a:rPr>
              <a:t>From banning CFCs in the 1980s to stop the ozone hole; to funding, designing, and launching the International Space Station (ISS); to unlocking the roots of disease through the Human Genome Project, individuals, communities, industries, and governments have rallied together to overcoming seemingly insurmountable challenges. When we put our brains and enthusiasm together, we can solve almost any problem!</a:t>
            </a: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a:latin typeface="Helvetica Neue"/>
                <a:ea typeface="Helvetica Neue"/>
                <a:cs typeface="Helvetica Neue"/>
                <a:sym typeface="Helvetica Neue"/>
              </a:rPr>
              <a:t>Photo Credits</a:t>
            </a: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Shutterstock</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Arial"/>
              <a:buNone/>
            </a:pPr>
            <a:endParaRPr sz="1200" b="1">
              <a:latin typeface="Helvetica Neue"/>
              <a:ea typeface="Helvetica Neue"/>
              <a:cs typeface="Helvetica Neue"/>
              <a:sym typeface="Helvetica Neue"/>
            </a:endParaRPr>
          </a:p>
          <a:p>
            <a:pPr marL="0" lvl="0" indent="0" algn="l" rtl="0">
              <a:spcBef>
                <a:spcPts val="0"/>
              </a:spcBef>
              <a:spcAft>
                <a:spcPts val="0"/>
              </a:spcAft>
              <a:buClr>
                <a:schemeClr val="dk1"/>
              </a:buClr>
              <a:buFont typeface="Arial"/>
              <a:buNone/>
            </a:pPr>
            <a:r>
              <a:rPr lang="en-US" sz="1200" b="1">
                <a:latin typeface="Helvetica Neue"/>
                <a:ea typeface="Helvetica Neue"/>
                <a:cs typeface="Helvetica Neue"/>
                <a:sym typeface="Helvetica Neue"/>
              </a:rPr>
              <a:t>About</a:t>
            </a:r>
            <a:endParaRPr sz="1200" b="1">
              <a:latin typeface="Helvetica Neue"/>
              <a:ea typeface="Helvetica Neue"/>
              <a:cs typeface="Helvetica Neue"/>
              <a:sym typeface="Helvetica Neue"/>
            </a:endParaRPr>
          </a:p>
          <a:p>
            <a:pPr marL="0" lvl="0" indent="0" algn="l" rtl="0">
              <a:spcBef>
                <a:spcPts val="0"/>
              </a:spcBef>
              <a:spcAft>
                <a:spcPts val="0"/>
              </a:spcAft>
              <a:buClr>
                <a:schemeClr val="dk1"/>
              </a:buClr>
              <a:buFont typeface="Arial"/>
              <a:buNone/>
            </a:pPr>
            <a:r>
              <a:rPr lang="en-US" sz="1200">
                <a:latin typeface="Helvetica Neue"/>
                <a:ea typeface="Helvetica Neue"/>
                <a:cs typeface="Helvetica Neue"/>
                <a:sym typeface="Helvetica Neue"/>
              </a:rPr>
              <a:t>This slidedeck is part of Lesson 1 of the </a:t>
            </a:r>
            <a:r>
              <a:rPr lang="en-US" sz="1200" i="1">
                <a:latin typeface="Helvetica Neue"/>
                <a:ea typeface="Helvetica Neue"/>
                <a:cs typeface="Helvetica Neue"/>
                <a:sym typeface="Helvetica Neue"/>
              </a:rPr>
              <a:t>Saving the Southern Resident Killer Whales </a:t>
            </a:r>
            <a:r>
              <a:rPr lang="en-US" sz="1200">
                <a:latin typeface="Helvetica Neue"/>
                <a:ea typeface="Helvetica Neue"/>
                <a:cs typeface="Helvetica Neue"/>
                <a:sym typeface="Helvetica Neue"/>
              </a:rPr>
              <a:t>project-based learning unit for middle schoolers. The unit can be downloaded for free from </a:t>
            </a:r>
            <a:r>
              <a:rPr lang="en-US" sz="1200">
                <a:solidFill>
                  <a:srgbClr val="7F7FFF"/>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NOAA Fisheries’ website</a:t>
            </a:r>
            <a:r>
              <a:rPr lang="en-US" sz="1200">
                <a:latin typeface="Helvetica Neue"/>
                <a:ea typeface="Helvetica Neue"/>
                <a:cs typeface="Helvetica Neue"/>
                <a:sym typeface="Helvetica Neue"/>
              </a:rPr>
              <a:t>. For questions or comments about this unit, please email </a:t>
            </a:r>
            <a:r>
              <a:rPr lang="en-US" sz="1200">
                <a:solidFill>
                  <a:srgbClr val="7F7FFF"/>
                </a:solidFill>
                <a:uFill>
                  <a:noFill/>
                </a:u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wcr.education@noaa.gov</a:t>
            </a:r>
            <a:r>
              <a:rPr lang="en-US" sz="1200">
                <a:latin typeface="Helvetica Neue"/>
                <a:ea typeface="Helvetica Neue"/>
                <a:cs typeface="Helvetica Neue"/>
                <a:sym typeface="Helvetica Neue"/>
              </a:rPr>
              <a:t>. </a:t>
            </a: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p:txBody>
      </p:sp>
      <p:sp>
        <p:nvSpPr>
          <p:cNvPr id="51" name="Google Shape;5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Speaker’s Notes</a:t>
            </a: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On June 22, 1969, the Cuyahoga River on the southern shores of Lake Erie caught on fire as chemicals, oil, and other industrial materials that had oozed into the river somehow ignited. Just a few months before, on January 28, 1969, an oil rig leaked millions of gallons of oil off the coast of Santa Barbara. That same year, reports surfaced that our national symbol, the bald eagle, was rapidly declining as a species due to the chemical DDT, while around the world, whales were being hunted nearly to extinction. These and other incidents caught the attention of the national media and galvanized public awareness of the many environmental insults being hurled at the nation and the planet.</a:t>
            </a:r>
            <a:br>
              <a:rPr lang="en-US" sz="1200" dirty="0">
                <a:latin typeface="Helvetica Neue"/>
                <a:ea typeface="Helvetica Neue"/>
                <a:cs typeface="Helvetica Neue"/>
                <a:sym typeface="Helvetica Neue"/>
              </a:rPr>
            </a:br>
            <a:br>
              <a:rPr lang="en-US" sz="1200" dirty="0">
                <a:latin typeface="Helvetica Neue"/>
                <a:ea typeface="Helvetica Neue"/>
                <a:cs typeface="Helvetica Neue"/>
                <a:sym typeface="Helvetica Neue"/>
              </a:rPr>
            </a:br>
            <a:r>
              <a:rPr lang="en-US" sz="1200" dirty="0">
                <a:latin typeface="Helvetica Neue"/>
                <a:ea typeface="Helvetica Neue"/>
                <a:cs typeface="Helvetica Neue"/>
                <a:sym typeface="Helvetica Neue"/>
              </a:rPr>
              <a:t>In response to the public outcry, Senator Nelson, organized a nationwide "teach-in" about environmental issues on April 22, 1970. More than 2,000 colleges and universities, 10,000 public schools, and 20 million citizens participated—nearly 10% of the U.S. population at that time.</a:t>
            </a:r>
            <a:br>
              <a:rPr lang="en-US" sz="1200" dirty="0">
                <a:latin typeface="Helvetica Neue"/>
                <a:ea typeface="Helvetica Neue"/>
                <a:cs typeface="Helvetica Neue"/>
                <a:sym typeface="Helvetica Neue"/>
              </a:rPr>
            </a:br>
            <a:br>
              <a:rPr lang="en-US" sz="1200" dirty="0">
                <a:latin typeface="Helvetica Neue"/>
                <a:ea typeface="Helvetica Neue"/>
                <a:cs typeface="Helvetica Neue"/>
                <a:sym typeface="Helvetica Neue"/>
              </a:rPr>
            </a:br>
            <a:r>
              <a:rPr lang="en-US" sz="1200" dirty="0">
                <a:latin typeface="Helvetica Neue"/>
                <a:ea typeface="Helvetica Neue"/>
                <a:cs typeface="Helvetica Neue"/>
                <a:sym typeface="Helvetica Neue"/>
              </a:rPr>
              <a:t>This outpouring of grassroots environmental activism marked the first Earth Day—a recognition of the importance of caring for the environment and accepting stewardship responsibility for the nation's resources. It also helped establish a political climate conducive to forming both the National Oceanic and Atmospheric Administration (NOAA) and the U.S. Environmental Protection Agency (EPA) on October 3, 1970. </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Additional Resources</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solidFill>
                  <a:schemeClr val="hlink"/>
                </a:solidFill>
                <a:uFill>
                  <a:noFill/>
                </a:uFill>
                <a:latin typeface="Helvetica Neue"/>
                <a:ea typeface="Helvetica Neue"/>
                <a:cs typeface="Helvetica Neue"/>
                <a:sym typeface="Helvetica Neue"/>
                <a:hlinkClick r:id="rId3"/>
              </a:rPr>
              <a:t>The First Earth Day</a:t>
            </a:r>
            <a:r>
              <a:rPr lang="en-US" sz="1200" dirty="0">
                <a:latin typeface="Helvetica Neue"/>
                <a:ea typeface="Helvetica Neue"/>
                <a:cs typeface="Helvetica Neue"/>
                <a:sym typeface="Helvetica Neue"/>
              </a:rPr>
              <a:t>. The History Channel. </a:t>
            </a: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solidFill>
                  <a:schemeClr val="hlink"/>
                </a:solidFill>
                <a:uFill>
                  <a:noFill/>
                </a:uFill>
                <a:latin typeface="Helvetica Neue"/>
                <a:ea typeface="Helvetica Neue"/>
                <a:cs typeface="Helvetica Neue"/>
                <a:sym typeface="Helvetica Neue"/>
                <a:hlinkClick r:id="rId4"/>
              </a:rPr>
              <a:t>The History of Earth Day</a:t>
            </a:r>
            <a:r>
              <a:rPr lang="en-US" sz="1200" dirty="0">
                <a:latin typeface="Helvetica Neue"/>
                <a:ea typeface="Helvetica Neue"/>
                <a:cs typeface="Helvetica Neue"/>
                <a:sym typeface="Helvetica Neue"/>
              </a:rPr>
              <a:t>. EarthDay.org</a:t>
            </a: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solidFill>
                  <a:schemeClr val="hlink"/>
                </a:solidFill>
                <a:uFill>
                  <a:noFill/>
                </a:uFill>
                <a:latin typeface="Helvetica Neue"/>
                <a:ea typeface="Helvetica Neue"/>
                <a:cs typeface="Helvetica Neue"/>
                <a:sym typeface="Helvetica Neue"/>
                <a:hlinkClick r:id="rId5"/>
              </a:rPr>
              <a:t>Where Citizen Action Works</a:t>
            </a:r>
            <a:r>
              <a:rPr lang="en-US" sz="1200" dirty="0">
                <a:latin typeface="Helvetica Neue"/>
                <a:ea typeface="Helvetica Neue"/>
                <a:cs typeface="Helvetica Neue"/>
                <a:sym typeface="Helvetica Neue"/>
              </a:rPr>
              <a:t>. Frontline</a:t>
            </a: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solidFill>
                  <a:schemeClr val="hlink"/>
                </a:solidFill>
                <a:uFill>
                  <a:noFill/>
                </a:uFill>
                <a:latin typeface="Helvetica Neue"/>
                <a:ea typeface="Helvetica Neue"/>
                <a:cs typeface="Helvetica Neue"/>
                <a:sym typeface="Helvetica Neue"/>
                <a:hlinkClick r:id="rId6"/>
              </a:rPr>
              <a:t>The Modern Environmental Movement</a:t>
            </a:r>
            <a:r>
              <a:rPr lang="en-US" sz="1200" dirty="0">
                <a:latin typeface="Helvetica Neue"/>
                <a:ea typeface="Helvetica Neue"/>
                <a:cs typeface="Helvetica Neue"/>
                <a:sym typeface="Helvetica Neue"/>
              </a:rPr>
              <a:t>. PBS.</a:t>
            </a: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solidFill>
                  <a:schemeClr val="hlink"/>
                </a:solidFill>
                <a:uFill>
                  <a:noFill/>
                </a:uFill>
                <a:latin typeface="Helvetica Neue"/>
                <a:ea typeface="Helvetica Neue"/>
                <a:cs typeface="Helvetica Neue"/>
                <a:sym typeface="Helvetica Neue"/>
                <a:hlinkClick r:id="rId7"/>
              </a:rPr>
              <a:t>Environmental Studies: </a:t>
            </a:r>
            <a:r>
              <a:rPr lang="en-US" sz="1200" dirty="0" err="1">
                <a:solidFill>
                  <a:schemeClr val="hlink"/>
                </a:solidFill>
                <a:uFill>
                  <a:noFill/>
                </a:uFill>
                <a:latin typeface="Helvetica Neue"/>
                <a:ea typeface="Helvetica Neue"/>
                <a:cs typeface="Helvetica Neue"/>
                <a:sym typeface="Helvetica Neue"/>
                <a:hlinkClick r:id="rId7"/>
              </a:rPr>
              <a:t>Documerica</a:t>
            </a:r>
            <a:r>
              <a:rPr lang="en-US" sz="1200" dirty="0">
                <a:solidFill>
                  <a:schemeClr val="hlink"/>
                </a:solidFill>
                <a:uFill>
                  <a:noFill/>
                </a:uFill>
                <a:latin typeface="Helvetica Neue"/>
                <a:ea typeface="Helvetica Neue"/>
                <a:cs typeface="Helvetica Neue"/>
                <a:sym typeface="Helvetica Neue"/>
                <a:hlinkClick r:id="rId7"/>
              </a:rPr>
              <a:t> by Topic</a:t>
            </a:r>
            <a:r>
              <a:rPr lang="en-US" sz="1200" dirty="0">
                <a:latin typeface="Helvetica Neue"/>
                <a:ea typeface="Helvetica Neue"/>
                <a:cs typeface="Helvetica Neue"/>
                <a:sym typeface="Helvetica Neue"/>
              </a:rPr>
              <a:t>. National Archives </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Image Credits</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dirty="0">
                <a:latin typeface="Helvetica Neue"/>
                <a:ea typeface="Helvetica Neue"/>
                <a:cs typeface="Helvetica Neue"/>
                <a:sym typeface="Helvetica Neue"/>
              </a:rPr>
              <a:t>Celebrate Earth Day at home. Fermi National Accelerator Laboratory </a:t>
            </a:r>
            <a:br>
              <a:rPr lang="en-US" sz="1200" dirty="0">
                <a:latin typeface="Helvetica Neue"/>
                <a:ea typeface="Helvetica Neue"/>
                <a:cs typeface="Helvetica Neue"/>
                <a:sym typeface="Helvetica Neue"/>
              </a:rPr>
            </a:b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dirty="0">
                <a:latin typeface="Helvetica Neue"/>
                <a:ea typeface="Helvetica Neue"/>
                <a:cs typeface="Helvetica Neue"/>
                <a:sym typeface="Helvetica Neue"/>
              </a:rPr>
              <a:t>Discarded Pesticide Cans. Environmental Protection Agency. 12/2/1970. </a:t>
            </a:r>
            <a:r>
              <a:rPr lang="en-US" sz="1200" dirty="0">
                <a:solidFill>
                  <a:schemeClr val="hlink"/>
                </a:solidFill>
                <a:uFill>
                  <a:noFill/>
                </a:uFill>
                <a:latin typeface="Helvetica Neue"/>
                <a:ea typeface="Helvetica Neue"/>
                <a:cs typeface="Helvetica Neue"/>
                <a:sym typeface="Helvetica Neue"/>
                <a:hlinkClick r:id="rId8"/>
              </a:rPr>
              <a:t>National Archives Identifier: 542494</a:t>
            </a:r>
            <a:br>
              <a:rPr lang="en-US" sz="1200" dirty="0">
                <a:latin typeface="Helvetica Neue"/>
                <a:ea typeface="Helvetica Neue"/>
                <a:cs typeface="Helvetica Neue"/>
                <a:sym typeface="Helvetica Neue"/>
              </a:rPr>
            </a:br>
            <a:r>
              <a:rPr lang="en-US" sz="1200" dirty="0">
                <a:latin typeface="Helvetica Neue"/>
                <a:ea typeface="Helvetica Neue"/>
                <a:cs typeface="Helvetica Neue"/>
                <a:sym typeface="Helvetica Neue"/>
              </a:rPr>
              <a:t>    </a:t>
            </a: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dirty="0">
                <a:latin typeface="Helvetica Neue"/>
                <a:ea typeface="Helvetica Neue"/>
                <a:cs typeface="Helvetica Neue"/>
                <a:sym typeface="Helvetica Neue"/>
              </a:rPr>
              <a:t>Denis Hayes in the Earth Day office, Courtesy: AP Images</a:t>
            </a:r>
            <a:br>
              <a:rPr lang="en-US" sz="1200" dirty="0">
                <a:latin typeface="Helvetica Neue"/>
                <a:ea typeface="Helvetica Neue"/>
                <a:cs typeface="Helvetica Neue"/>
                <a:sym typeface="Helvetica Neue"/>
              </a:rPr>
            </a:b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dirty="0">
                <a:latin typeface="Helvetica Neue"/>
                <a:ea typeface="Helvetica Neue"/>
                <a:cs typeface="Helvetica Neue"/>
                <a:sym typeface="Helvetica Neue"/>
              </a:rPr>
              <a:t>Sulfur dusting of Grape Vines. Environmental Protection Agency. 12/2/1970. </a:t>
            </a:r>
            <a:r>
              <a:rPr lang="en-US" sz="1200" dirty="0">
                <a:solidFill>
                  <a:schemeClr val="hlink"/>
                </a:solidFill>
                <a:uFill>
                  <a:noFill/>
                </a:uFill>
                <a:latin typeface="Helvetica Neue"/>
                <a:ea typeface="Helvetica Neue"/>
                <a:cs typeface="Helvetica Neue"/>
                <a:sym typeface="Helvetica Neue"/>
                <a:hlinkClick r:id="rId9"/>
              </a:rPr>
              <a:t>National Archives Identifier: 542505</a:t>
            </a:r>
            <a:br>
              <a:rPr lang="en-US" sz="1200" dirty="0">
                <a:latin typeface="Helvetica Neue"/>
                <a:ea typeface="Helvetica Neue"/>
                <a:cs typeface="Helvetica Neue"/>
                <a:sym typeface="Helvetica Neue"/>
              </a:rPr>
            </a:b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dirty="0">
                <a:latin typeface="Helvetica Neue"/>
                <a:ea typeface="Helvetica Neue"/>
                <a:cs typeface="Helvetica Neue"/>
                <a:sym typeface="Helvetica Neue"/>
              </a:rPr>
              <a:t>President and Mrs. Richard Nixon plant a tree on the White House South Lawn to recognize the first Earth Day. </a:t>
            </a:r>
            <a:r>
              <a:rPr lang="en-US" sz="1200" dirty="0">
                <a:solidFill>
                  <a:schemeClr val="hlink"/>
                </a:solidFill>
                <a:uFill>
                  <a:noFill/>
                </a:uFill>
                <a:latin typeface="Helvetica Neue"/>
                <a:ea typeface="Helvetica Neue"/>
                <a:cs typeface="Helvetica Neue"/>
                <a:sym typeface="Helvetica Neue"/>
                <a:hlinkClick r:id="rId10"/>
              </a:rPr>
              <a:t>WHPO C6311-11a</a:t>
            </a:r>
            <a:endParaRPr sz="1200" dirty="0">
              <a:latin typeface="Helvetica Neue"/>
              <a:ea typeface="Helvetica Neue"/>
              <a:cs typeface="Helvetica Neue"/>
              <a:sym typeface="Helvetica Neue"/>
            </a:endParaRPr>
          </a:p>
        </p:txBody>
      </p:sp>
      <p:sp>
        <p:nvSpPr>
          <p:cNvPr id="65" name="Google Shape;65;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Speaker’s Notes</a:t>
            </a: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Overexposure to ultraviolet (UV) radiation is a threat to human health. It can cause skin damage, eye damage, and even suppress the immune system. UV overexposure also interferes with environmental cycles, affecting organisms—such as plants and phytoplankton—that move nutrients and energy through the biosphere. </a:t>
            </a:r>
            <a:br>
              <a:rPr lang="en-US" sz="1200" dirty="0">
                <a:latin typeface="Helvetica Neue"/>
                <a:ea typeface="Helvetica Neue"/>
                <a:cs typeface="Helvetica Neue"/>
                <a:sym typeface="Helvetica Neue"/>
              </a:rPr>
            </a:br>
            <a:br>
              <a:rPr lang="en-US" sz="1200" dirty="0">
                <a:latin typeface="Helvetica Neue"/>
                <a:ea typeface="Helvetica Neue"/>
                <a:cs typeface="Helvetica Neue"/>
                <a:sym typeface="Helvetica Neue"/>
              </a:rPr>
            </a:br>
            <a:r>
              <a:rPr lang="en-US" sz="1200" dirty="0">
                <a:latin typeface="Helvetica Neue"/>
                <a:ea typeface="Helvetica Neue"/>
                <a:cs typeface="Helvetica Neue"/>
                <a:sym typeface="Helvetica Neue"/>
              </a:rPr>
              <a:t>In the 1970s, scientists discovered that Earth’s primary protection from UV radiation, the stratospheric ozone layer, was thinning as a result of the use of chemicals that contained chlorine and bromine, which when broken down could destroy ozone molecules. The most common of these ozone-depleting substances (ODS) was a class of chemicals called chlorofluorocarbons (CFCs), which were widely used in a variety of industrial and household applications, such as aerosol sprays, plastic foams, and the refrigerant in refrigerators, air conditioning units in cars and buildings, and elsewhere. </a:t>
            </a:r>
            <a:br>
              <a:rPr lang="en-US" sz="1200" dirty="0">
                <a:latin typeface="Helvetica Neue"/>
                <a:ea typeface="Helvetica Neue"/>
                <a:cs typeface="Helvetica Neue"/>
                <a:sym typeface="Helvetica Neue"/>
              </a:rPr>
            </a:br>
            <a:br>
              <a:rPr lang="en-US" sz="1200" dirty="0">
                <a:latin typeface="Helvetica Neue"/>
                <a:ea typeface="Helvetica Neue"/>
                <a:cs typeface="Helvetica Neue"/>
                <a:sym typeface="Helvetica Neue"/>
              </a:rPr>
            </a:br>
            <a:r>
              <a:rPr lang="en-US" sz="1200" dirty="0">
                <a:latin typeface="Helvetica Neue"/>
                <a:ea typeface="Helvetica Neue"/>
                <a:cs typeface="Helvetica Neue"/>
                <a:sym typeface="Helvetica Neue"/>
              </a:rPr>
              <a:t>Scientific observations of the rapid thinning of the ozone layer over Antarctica from the late 1970s onward—often referred to as the “ozone hole”—catalyzed international action to discontinue the use of CFCs. In 1987, the United States joined 23 other countries and the European Union to sign the Montreal Protocol on Substances that Deplete the Ozone Layer (Montreal Protocol). This international treaty protects and restores the ozone layer by phasing out the production and consumption of certain ozone-depleting substances (ODS).</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The Protocol has been joined by all 197 countries of the United Nations (UN), and its parent treaty, the Vienna Convention for the Protection of the Ozone Layer, are the only international treaties to ever achieve this distinction.</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Reference</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Stratospheric Ozone Protection. United States Environmental Protection Agency. EPA-430-F-17-006. November 2017. </a:t>
            </a:r>
            <a:r>
              <a:rPr lang="en-US" sz="1200" u="sng" dirty="0">
                <a:solidFill>
                  <a:schemeClr val="hlink"/>
                </a:solidFill>
                <a:latin typeface="Helvetica Neue"/>
                <a:ea typeface="Helvetica Neue"/>
                <a:cs typeface="Helvetica Neue"/>
                <a:sym typeface="Helvetica Neue"/>
                <a:hlinkClick r:id="rId3"/>
              </a:rPr>
              <a:t>www.epa.gov/sites/production/files/2017-12/documents/mp30_report_final_508v3.pdf</a:t>
            </a:r>
            <a:endParaRPr sz="1200" dirty="0">
              <a:latin typeface="Helvetica Neue"/>
              <a:ea typeface="Helvetica Neue"/>
              <a:cs typeface="Helvetica Neue"/>
              <a:sym typeface="Helvetica Neue"/>
            </a:endParaRPr>
          </a:p>
          <a:p>
            <a:pPr marL="45720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Image Credits</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NASA and the United Nations</a:t>
            </a:r>
            <a:endParaRPr sz="1200" dirty="0">
              <a:latin typeface="Helvetica Neue"/>
              <a:ea typeface="Helvetica Neue"/>
              <a:cs typeface="Helvetica Neue"/>
              <a:sym typeface="Helvetica Neue"/>
            </a:endParaRPr>
          </a:p>
        </p:txBody>
      </p:sp>
      <p:sp>
        <p:nvSpPr>
          <p:cNvPr id="77" name="Google Shape;7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Speaker’s Notes</a:t>
            </a: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During his Jan. 25, 1984, State of the Union address to Congress, President Ronald W. Reagan directed NASA to develop a “permanently manned space station and to do it within a decade.” His comments reflected his view of US pre-eminence in space and explicitly stated that the US would invite other nations to join in the project.</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The first piece of the International Space Station  (ISS) launched in November 1998. More pieces were added over the next two years before the station was ready for people. The first crew arrived on November 2, 2000. People have lived on the ISS ever since. </a:t>
            </a:r>
            <a:br>
              <a:rPr lang="en-US" sz="1200" dirty="0">
                <a:latin typeface="Helvetica Neue"/>
                <a:ea typeface="Helvetica Neue"/>
                <a:cs typeface="Helvetica Neue"/>
                <a:sym typeface="Helvetica Neue"/>
              </a:rPr>
            </a:b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The ISS took 10 years and more than 30 missions to assemble. It is the result of unprecedented scientific and engineering collaboration among five space agencies representing 15 countries. The space station is approximately the size of a football field: a 460-ton, permanently crewed platform orbiting 250 miles above Earth.</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References</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Space Station 20th: Historical Origins of ISS. National Aeronautics and Space Administration. Updated: Jan. 23, 2020. www.nasa.gov/feature/space-station-20th-historical-origins-of-iss</a:t>
            </a:r>
            <a:br>
              <a:rPr lang="en-US" sz="1200" dirty="0">
                <a:latin typeface="Helvetica Neue"/>
                <a:ea typeface="Helvetica Neue"/>
                <a:cs typeface="Helvetica Neue"/>
                <a:sym typeface="Helvetica Neue"/>
              </a:rPr>
            </a:b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History and Timeline of the ISS. Center for the Advancement of Science in Space. www.issnationallab.org/about/iss-timeline/</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Image Credits</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NASA: www.nasa.gov/multimedia/imagegallery/iotd.html</a:t>
            </a:r>
            <a:endParaRPr sz="1200" dirty="0">
              <a:latin typeface="Helvetica Neue"/>
              <a:ea typeface="Helvetica Neue"/>
              <a:cs typeface="Helvetica Neue"/>
              <a:sym typeface="Helvetica Neue"/>
            </a:endParaRPr>
          </a:p>
        </p:txBody>
      </p:sp>
      <p:sp>
        <p:nvSpPr>
          <p:cNvPr id="89" name="Google Shape;8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latin typeface="Helvetica Neue"/>
                <a:ea typeface="Helvetica Neue"/>
                <a:cs typeface="Helvetica Neue"/>
                <a:sym typeface="Helvetica Neue"/>
              </a:rPr>
              <a:t>Speaker’s Notes</a:t>
            </a: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Rather than an outward exploration of the planet or the cosmos, the Human Genome Project (HGP) was an inward voyage of discovery. The project was led by an international team of researchers. They sequenced and mapped all genes—together known as the genome—of our species, </a:t>
            </a:r>
            <a:r>
              <a:rPr lang="en-US" sz="1200" i="1">
                <a:latin typeface="Helvetica Neue"/>
                <a:ea typeface="Helvetica Neue"/>
                <a:cs typeface="Helvetica Neue"/>
                <a:sym typeface="Helvetica Neue"/>
              </a:rPr>
              <a:t>Homo sapiens</a:t>
            </a:r>
            <a:r>
              <a:rPr lang="en-US" sz="1200">
                <a:latin typeface="Helvetica Neue"/>
                <a:ea typeface="Helvetica Neue"/>
                <a:cs typeface="Helvetica Neue"/>
                <a:sym typeface="Helvetica Neue"/>
              </a:rPr>
              <a:t>. </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Beginning on October 1, 1990 and completed in April 2003, the HGP gave us the ability, for the first time, to read nature's complete genetic blueprint for building a human being. More than 2,800 researchers took part in the project. </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The HGP has revealed that the human genome contains approximately 3 </a:t>
            </a:r>
            <a:r>
              <a:rPr lang="en-US" sz="1200" i="1">
                <a:latin typeface="Helvetica Neue"/>
                <a:ea typeface="Helvetica Neue"/>
                <a:cs typeface="Helvetica Neue"/>
                <a:sym typeface="Helvetica Neue"/>
              </a:rPr>
              <a:t>billion </a:t>
            </a:r>
            <a:r>
              <a:rPr lang="en-US" sz="1200">
                <a:latin typeface="Helvetica Neue"/>
                <a:ea typeface="Helvetica Neue"/>
                <a:cs typeface="Helvetica Neue"/>
                <a:sym typeface="Helvetica Neue"/>
              </a:rPr>
              <a:t>base pairs, which reside in the 23 pairs of chromosomes within the nucleus of all our cells. Each chromosome contains hundreds to thousands of genes, which carry the instructions for making proteins. Each of the estimated 30,000 genes in the human genome makes an average of three proteins.</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This research is invaluable. It uses information from DNA to develop new ways to treat, cure, or even prevent the thousands of diseases that afflict humankind.</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a:latin typeface="Helvetica Neue"/>
                <a:ea typeface="Helvetica Neue"/>
                <a:cs typeface="Helvetica Neue"/>
                <a:sym typeface="Helvetica Neue"/>
              </a:rPr>
              <a:t>References</a:t>
            </a: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The Human Genome Project. National Human Genome Research Institute. </a:t>
            </a:r>
            <a:r>
              <a:rPr lang="en-US" sz="1200">
                <a:solidFill>
                  <a:schemeClr val="hlink"/>
                </a:solidFill>
                <a:uFill>
                  <a:noFill/>
                </a:uFill>
                <a:latin typeface="Helvetica Neue"/>
                <a:ea typeface="Helvetica Neue"/>
                <a:cs typeface="Helvetica Neue"/>
                <a:sym typeface="Helvetica Neue"/>
                <a:hlinkClick r:id="rId3"/>
              </a:rPr>
              <a:t>www.genome.gov/human-genome-project</a:t>
            </a:r>
            <a:r>
              <a:rPr lang="en-US" sz="1200">
                <a:latin typeface="Helvetica Neue"/>
                <a:ea typeface="Helvetica Neue"/>
                <a:cs typeface="Helvetica Neue"/>
                <a:sym typeface="Helvetica Neue"/>
              </a:rPr>
              <a:t>.</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a:latin typeface="Helvetica Neue"/>
                <a:ea typeface="Helvetica Neue"/>
                <a:cs typeface="Helvetica Neue"/>
                <a:sym typeface="Helvetica Neue"/>
              </a:rPr>
              <a:t>Image Credits</a:t>
            </a:r>
            <a:endParaRPr sz="1200" b="1">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a:latin typeface="Helvetica Neue"/>
                <a:ea typeface="Helvetica Neue"/>
                <a:cs typeface="Helvetica Neue"/>
                <a:sym typeface="Helvetica Neue"/>
              </a:rPr>
              <a:t>National Human Genome Research Institute </a:t>
            </a:r>
            <a:endParaRPr sz="1200">
              <a:latin typeface="Helvetica Neue"/>
              <a:ea typeface="Helvetica Neue"/>
              <a:cs typeface="Helvetica Neue"/>
              <a:sym typeface="Helvetica Neue"/>
            </a:endParaRPr>
          </a:p>
        </p:txBody>
      </p:sp>
      <p:sp>
        <p:nvSpPr>
          <p:cNvPr id="101" name="Google Shape;101;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latin typeface="Helvetica Neue"/>
                <a:ea typeface="Helvetica Neue"/>
                <a:cs typeface="Helvetica Neue"/>
                <a:sym typeface="Helvetica Neue"/>
              </a:rPr>
              <a:t>Speaker’s Notes</a:t>
            </a: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More than half of the world’s population, including many of those living in poverty, rely on rice for most of their daily calories because they cannot afford—or do not have access to—nutritious foods such as fruits, vegetables, meat, and dairy. As a result, malnutrition is a real threat.</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The International Rice Research Institute (IRRI) develops rice enriched with vitamins and nutrients. The IRRI also identifies rice varieties with lower glycemic index and antioxidant properties.</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The IRRI produced one of the first of the modern, high-yielding, varieties of rice that helped stave off the mass famine that was predicted for Asia in the1970s. </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The IRRI is currently seeking approval for its Golden Rice, which addresses vitamin A deficiency. Vitamin A deficiency is a serious public health problem affecting millions of children and pregnant women globally. It is the leading cause of preventable blindness in children, and increases the risk of disease and death from severe infections. </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IRRI’s international team works closely with research networks, governments, development sector, private sector, and farmer communities. </a:t>
            </a: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a:latin typeface="Helvetica Neue"/>
                <a:ea typeface="Helvetica Neue"/>
                <a:cs typeface="Helvetica Neue"/>
                <a:sym typeface="Helvetica Neue"/>
              </a:rPr>
              <a:t>Reference</a:t>
            </a: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a:latin typeface="Helvetica Neue"/>
                <a:ea typeface="Helvetica Neue"/>
                <a:cs typeface="Helvetica Neue"/>
                <a:sym typeface="Helvetica Neue"/>
              </a:rPr>
              <a:t>Our Work &gt; Nutrition and Food Security. International Rice Research Institute. www.irri.org/our-work/impact-challenges/nutrition-food-security. </a:t>
            </a:r>
            <a:r>
              <a:rPr lang="en-US" sz="1200" b="1">
                <a:latin typeface="Helvetica Neue"/>
                <a:ea typeface="Helvetica Neue"/>
                <a:cs typeface="Helvetica Neue"/>
                <a:sym typeface="Helvetica Neue"/>
              </a:rPr>
              <a:t> </a:t>
            </a: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a:latin typeface="Helvetica Neue"/>
                <a:ea typeface="Helvetica Neue"/>
                <a:cs typeface="Helvetica Neue"/>
                <a:sym typeface="Helvetica Neue"/>
              </a:rPr>
              <a:t>Image Credits</a:t>
            </a:r>
            <a:endParaRPr sz="1200" b="1">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a:latin typeface="Helvetica Neue"/>
                <a:ea typeface="Helvetica Neue"/>
                <a:cs typeface="Helvetica Neue"/>
                <a:sym typeface="Helvetica Neue"/>
              </a:rPr>
              <a:t>Raymond Panaligan/IRRI/www.irri.org/safe-and-healthy-rice</a:t>
            </a:r>
            <a:endParaRPr sz="120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a:latin typeface="Helvetica Neue"/>
                <a:ea typeface="Helvetica Neue"/>
                <a:cs typeface="Helvetica Neue"/>
                <a:sym typeface="Helvetica Neue"/>
              </a:rPr>
              <a:t>Aileen Del Rosario/IRRI/https://www.irri.org/where-we-work/countries/southeast-asia </a:t>
            </a:r>
            <a:endParaRPr sz="120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a:latin typeface="Helvetica Neue"/>
                <a:ea typeface="Helvetica Neue"/>
                <a:cs typeface="Helvetica Neue"/>
                <a:sym typeface="Helvetica Neue"/>
              </a:rPr>
              <a:t>Bill Sta. Clara/IRRI/https://hrdc.irri.org/about-us/</a:t>
            </a:r>
            <a:endParaRPr sz="120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a:latin typeface="Helvetica Neue"/>
                <a:ea typeface="Helvetica Neue"/>
                <a:cs typeface="Helvetica Neue"/>
                <a:sym typeface="Helvetica Neue"/>
              </a:rPr>
              <a:t>Ariel Javellana/CPS/https://hrdc.irri.org/about-us/</a:t>
            </a:r>
            <a:endParaRPr sz="120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US" sz="1200">
                <a:latin typeface="Helvetica Neue"/>
                <a:ea typeface="Helvetica Neue"/>
                <a:cs typeface="Helvetica Neue"/>
                <a:sym typeface="Helvetica Neue"/>
              </a:rPr>
              <a:t>Isagani Serrano/CPS/https://hrdc.irri.org/germplasm-exchange/</a:t>
            </a:r>
            <a:endParaRPr sz="1200">
              <a:latin typeface="Helvetica Neue"/>
              <a:ea typeface="Helvetica Neue"/>
              <a:cs typeface="Helvetica Neue"/>
              <a:sym typeface="Helvetica Neue"/>
            </a:endParaRPr>
          </a:p>
        </p:txBody>
      </p:sp>
      <p:sp>
        <p:nvSpPr>
          <p:cNvPr id="113" name="Google Shape;113;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Speaker’s Notes </a:t>
            </a: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Sisters Isabel and </a:t>
            </a:r>
            <a:r>
              <a:rPr lang="en-US" sz="1200" dirty="0" err="1">
                <a:latin typeface="Helvetica Neue"/>
                <a:ea typeface="Helvetica Neue"/>
                <a:cs typeface="Helvetica Neue"/>
                <a:sym typeface="Helvetica Neue"/>
              </a:rPr>
              <a:t>Melati</a:t>
            </a:r>
            <a:r>
              <a:rPr lang="en-US" sz="1200" dirty="0">
                <a:latin typeface="Helvetica Neue"/>
                <a:ea typeface="Helvetica Neue"/>
                <a:cs typeface="Helvetica Neue"/>
                <a:sym typeface="Helvetica Neue"/>
              </a:rPr>
              <a:t> </a:t>
            </a:r>
            <a:r>
              <a:rPr lang="en-US" sz="1200" dirty="0" err="1">
                <a:latin typeface="Helvetica Neue"/>
                <a:ea typeface="Helvetica Neue"/>
                <a:cs typeface="Helvetica Neue"/>
                <a:sym typeface="Helvetica Neue"/>
              </a:rPr>
              <a:t>Wijsen</a:t>
            </a:r>
            <a:r>
              <a:rPr lang="en-US" sz="1200" dirty="0">
                <a:latin typeface="Helvetica Neue"/>
                <a:ea typeface="Helvetica Neue"/>
                <a:cs typeface="Helvetica Neue"/>
                <a:sym typeface="Helvetica Neue"/>
              </a:rPr>
              <a:t> are co-founders of Bye </a:t>
            </a:r>
            <a:r>
              <a:rPr lang="en-US" sz="1200" dirty="0" err="1">
                <a:latin typeface="Helvetica Neue"/>
                <a:ea typeface="Helvetica Neue"/>
                <a:cs typeface="Helvetica Neue"/>
                <a:sym typeface="Helvetica Neue"/>
              </a:rPr>
              <a:t>Bye</a:t>
            </a:r>
            <a:r>
              <a:rPr lang="en-US" sz="1200" dirty="0">
                <a:latin typeface="Helvetica Neue"/>
                <a:ea typeface="Helvetica Neue"/>
                <a:cs typeface="Helvetica Neue"/>
                <a:sym typeface="Helvetica Neue"/>
              </a:rPr>
              <a:t> Plastic Bags. This youth-led organization envisions a world free of plastic bags and where the young generation are empowered to take action.</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When they were just 10 and 12 years old, the sisters became inspired by the work of Nelson Mandela, Martin Luther King Jr., and Mahatma Gandhi and setout to make a difference. They decided to focus on the plastic pollution affecting Bali. Bali is part of the island nation of Indonesia, which is the world's second biggest polluter of marine plastic. Their advocacy and petition played a part in the Bali government's decision to ban plastic bags. </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r>
              <a:rPr lang="en-US" sz="1200" dirty="0">
                <a:latin typeface="Helvetica Neue"/>
                <a:ea typeface="Helvetica Neue"/>
                <a:cs typeface="Helvetica Neue"/>
                <a:sym typeface="Helvetica Neue"/>
              </a:rPr>
              <a:t>Bye </a:t>
            </a:r>
            <a:r>
              <a:rPr lang="en-US" sz="1200" dirty="0" err="1">
                <a:latin typeface="Helvetica Neue"/>
                <a:ea typeface="Helvetica Neue"/>
                <a:cs typeface="Helvetica Neue"/>
                <a:sym typeface="Helvetica Neue"/>
              </a:rPr>
              <a:t>Bye</a:t>
            </a:r>
            <a:r>
              <a:rPr lang="en-US" sz="1200" dirty="0">
                <a:latin typeface="Helvetica Neue"/>
                <a:ea typeface="Helvetica Neue"/>
                <a:cs typeface="Helvetica Neue"/>
                <a:sym typeface="Helvetica Neue"/>
              </a:rPr>
              <a:t> Plastic Bags now has 25 locations around the world. The organization raises awareness of plastic’s impact on the environment and trains women to make reusable bags from donated or recycled materials.</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References</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Herrera, Kio and Mordechai, Rebecca. Kid Heroes for the Planet. </a:t>
            </a:r>
            <a:r>
              <a:rPr lang="en-US" sz="1200" i="1" dirty="0">
                <a:latin typeface="Helvetica Neue"/>
                <a:ea typeface="Helvetica Neue"/>
                <a:cs typeface="Helvetica Neue"/>
                <a:sym typeface="Helvetica Neue"/>
              </a:rPr>
              <a:t>Time for Kids</a:t>
            </a:r>
            <a:r>
              <a:rPr lang="en-US" sz="1200" dirty="0">
                <a:latin typeface="Helvetica Neue"/>
                <a:ea typeface="Helvetica Neue"/>
                <a:cs typeface="Helvetica Neue"/>
                <a:sym typeface="Helvetica Neue"/>
              </a:rPr>
              <a:t>. 2019 April 2019. www.timeforkids.com/g56/kid-heroes-planet/</a:t>
            </a:r>
            <a:br>
              <a:rPr lang="en-US" sz="1200" dirty="0">
                <a:latin typeface="Helvetica Neue"/>
                <a:ea typeface="Helvetica Neue"/>
                <a:cs typeface="Helvetica Neue"/>
                <a:sym typeface="Helvetica Neue"/>
              </a:rPr>
            </a:br>
            <a:r>
              <a:rPr lang="en-US" sz="1200" dirty="0">
                <a:latin typeface="Helvetica Neue"/>
                <a:ea typeface="Helvetica Neue"/>
                <a:cs typeface="Helvetica Neue"/>
                <a:sym typeface="Helvetica Neue"/>
              </a:rPr>
              <a:t> </a:t>
            </a: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Sullivan, Michael. How Teenage Sisters Pushed Bali To Say 'Bye-Bye' To Plastic Bags. National Public Radio. 2019 January 26. www.npr.org/sections/goatsandsoda/2019/01/26/688168838</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Image Credits</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Bye </a:t>
            </a:r>
            <a:r>
              <a:rPr lang="en-US" sz="1200" dirty="0" err="1">
                <a:latin typeface="Helvetica Neue"/>
                <a:ea typeface="Helvetica Neue"/>
                <a:cs typeface="Helvetica Neue"/>
                <a:sym typeface="Helvetica Neue"/>
              </a:rPr>
              <a:t>Bye</a:t>
            </a:r>
            <a:r>
              <a:rPr lang="en-US" sz="1200" dirty="0">
                <a:latin typeface="Helvetica Neue"/>
                <a:ea typeface="Helvetica Neue"/>
                <a:cs typeface="Helvetica Neue"/>
                <a:sym typeface="Helvetica Neue"/>
              </a:rPr>
              <a:t> Plastic Bags / </a:t>
            </a:r>
            <a:endParaRPr sz="1200" dirty="0">
              <a:latin typeface="Helvetica Neue"/>
              <a:ea typeface="Helvetica Neue"/>
              <a:cs typeface="Helvetica Neue"/>
              <a:sym typeface="Helvetica Neue"/>
            </a:endParaRPr>
          </a:p>
        </p:txBody>
      </p:sp>
      <p:sp>
        <p:nvSpPr>
          <p:cNvPr id="125" name="Google Shape;125;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Speaker’s Notes</a:t>
            </a: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When students at Del Oro High School in Northern California realized their generation would be feeling the pressing effects of climate change, they founded an environmental club to take action. In a few short years, the school collected over 4,000 pounds of food waste and reduced its carbon footprint by nearly two tons. Students also installed faucet aerators and reduced their school’s water usage by thousands of gallons. Not only did these changes help the environment, they also helped the school save money. </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After greening their own school, the students wanted to affect even more change. The group has created a Youth Climate Action Coalition pledge. After a student, teacher, or community member signs the pledge, YCAC members help the school or organization develop a customized action plan. So far, more than 10,000 students in 50 schools across 30 countries have signed the pledge.  YCAC has leveraged their passion and experience to make a difference around the world. </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References</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Kevin </a:t>
            </a:r>
            <a:r>
              <a:rPr lang="en-US" sz="1200" dirty="0" err="1">
                <a:latin typeface="Helvetica Neue"/>
                <a:ea typeface="Helvetica Neue"/>
                <a:cs typeface="Helvetica Neue"/>
                <a:sym typeface="Helvetica Neue"/>
              </a:rPr>
              <a:t>Malaekeh</a:t>
            </a:r>
            <a:r>
              <a:rPr lang="en-US" sz="1200" dirty="0">
                <a:latin typeface="Helvetica Neue"/>
                <a:ea typeface="Helvetica Neue"/>
                <a:cs typeface="Helvetica Neue"/>
                <a:sym typeface="Helvetica Neue"/>
              </a:rPr>
              <a:t>. Youth Climate Action Coalition. </a:t>
            </a:r>
            <a:r>
              <a:rPr lang="en-US" sz="1200" dirty="0" err="1">
                <a:latin typeface="Helvetica Neue"/>
                <a:ea typeface="Helvetica Neue"/>
                <a:cs typeface="Helvetica Neue"/>
                <a:sym typeface="Helvetica Neue"/>
              </a:rPr>
              <a:t>Ashoka</a:t>
            </a:r>
            <a:r>
              <a:rPr lang="en-US" sz="1200" dirty="0">
                <a:latin typeface="Helvetica Neue"/>
                <a:ea typeface="Helvetica Neue"/>
                <a:cs typeface="Helvetica Neue"/>
                <a:sym typeface="Helvetica Neue"/>
              </a:rPr>
              <a:t> </a:t>
            </a:r>
            <a:r>
              <a:rPr lang="en-US" sz="1200" dirty="0" err="1">
                <a:latin typeface="Helvetica Neue"/>
                <a:ea typeface="Helvetica Neue"/>
                <a:cs typeface="Helvetica Neue"/>
                <a:sym typeface="Helvetica Neue"/>
              </a:rPr>
              <a:t>Changemakers</a:t>
            </a:r>
            <a:r>
              <a:rPr lang="en-US" sz="1200" dirty="0">
                <a:latin typeface="Helvetica Neue"/>
                <a:ea typeface="Helvetica Neue"/>
                <a:cs typeface="Helvetica Neue"/>
                <a:sym typeface="Helvetica Neue"/>
              </a:rPr>
              <a:t>. 15 May 2020. </a:t>
            </a:r>
            <a:r>
              <a:rPr lang="en-US" sz="1200" dirty="0">
                <a:solidFill>
                  <a:schemeClr val="hlink"/>
                </a:solidFill>
                <a:uFill>
                  <a:noFill/>
                </a:uFill>
                <a:latin typeface="Helvetica Neue"/>
                <a:ea typeface="Helvetica Neue"/>
                <a:cs typeface="Helvetica Neue"/>
                <a:sym typeface="Helvetica Neue"/>
                <a:hlinkClick r:id="rId3"/>
              </a:rPr>
              <a:t>https://network.changemakers.com/challenge/stemforchangemaking2020/winners-announced/youth-climate-action-coalition/comments</a:t>
            </a:r>
            <a:r>
              <a:rPr lang="en-US" sz="1200" dirty="0">
                <a:latin typeface="Helvetica Neue"/>
                <a:ea typeface="Helvetica Neue"/>
                <a:cs typeface="Helvetica Neue"/>
                <a:sym typeface="Helvetica Neue"/>
              </a:rPr>
              <a:t>. </a:t>
            </a:r>
            <a:br>
              <a:rPr lang="en-US" sz="1200" dirty="0">
                <a:latin typeface="Helvetica Neue"/>
                <a:ea typeface="Helvetica Neue"/>
                <a:cs typeface="Helvetica Neue"/>
                <a:sym typeface="Helvetica Neue"/>
              </a:rPr>
            </a:br>
            <a:endParaRPr sz="1200"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r>
              <a:rPr lang="en-US" sz="1200" dirty="0">
                <a:latin typeface="Helvetica Neue"/>
                <a:ea typeface="Helvetica Neue"/>
                <a:cs typeface="Helvetica Neue"/>
                <a:sym typeface="Helvetica Neue"/>
              </a:rPr>
              <a:t>About Us. Youth Climate Action Coalition. </a:t>
            </a:r>
            <a:r>
              <a:rPr lang="en-US" sz="1200" dirty="0">
                <a:solidFill>
                  <a:schemeClr val="hlink"/>
                </a:solidFill>
                <a:uFill>
                  <a:noFill/>
                </a:uFill>
                <a:latin typeface="Helvetica Neue"/>
                <a:ea typeface="Helvetica Neue"/>
                <a:cs typeface="Helvetica Neue"/>
                <a:sym typeface="Helvetica Neue"/>
                <a:hlinkClick r:id="rId4"/>
              </a:rPr>
              <a:t>www.ycacyouth.org/about-us</a:t>
            </a:r>
            <a:r>
              <a:rPr lang="en-US" sz="1200" dirty="0">
                <a:latin typeface="Helvetica Neue"/>
                <a:ea typeface="Helvetica Neue"/>
                <a:cs typeface="Helvetica Neue"/>
                <a:sym typeface="Helvetica Neue"/>
              </a:rPr>
              <a:t>.</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Image Credits</a:t>
            </a:r>
            <a:endParaRPr sz="1200" b="1" dirty="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Char char="●"/>
            </a:pPr>
            <a:endParaRPr sz="1200" dirty="0">
              <a:latin typeface="Helvetica Neue"/>
              <a:ea typeface="Helvetica Neue"/>
              <a:cs typeface="Helvetica Neue"/>
              <a:sym typeface="Helvetica Neue"/>
            </a:endParaRPr>
          </a:p>
        </p:txBody>
      </p:sp>
      <p:sp>
        <p:nvSpPr>
          <p:cNvPr id="137" name="Google Shape;137;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1" dirty="0">
                <a:latin typeface="Helvetica Neue"/>
                <a:ea typeface="Helvetica Neue"/>
                <a:cs typeface="Helvetica Neue"/>
                <a:sym typeface="Helvetica Neue"/>
              </a:rPr>
              <a:t>Speaker’s Notes</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We know the problems facing Southern Residents, and we know some potential solutions. Now let’s get to work and make a difference! </a:t>
            </a: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1200"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b="1" dirty="0">
                <a:latin typeface="Helvetica Neue"/>
                <a:ea typeface="Helvetica Neue"/>
                <a:cs typeface="Helvetica Neue"/>
                <a:sym typeface="Helvetica Neue"/>
              </a:rPr>
              <a:t>Photo Credit</a:t>
            </a:r>
            <a:endParaRPr sz="1200" b="1" dirty="0">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US" sz="1200" dirty="0" err="1">
                <a:latin typeface="Helvetica Neue"/>
                <a:ea typeface="Helvetica Neue"/>
                <a:cs typeface="Helvetica Neue"/>
                <a:sym typeface="Helvetica Neue"/>
              </a:rPr>
              <a:t>Shutterstock</a:t>
            </a:r>
            <a:endParaRPr sz="1200" dirty="0">
              <a:latin typeface="Helvetica Neue"/>
              <a:ea typeface="Helvetica Neue"/>
              <a:cs typeface="Helvetica Neue"/>
              <a:sym typeface="Helvetica Neue"/>
            </a:endParaRPr>
          </a:p>
        </p:txBody>
      </p:sp>
      <p:sp>
        <p:nvSpPr>
          <p:cNvPr id="149" name="Google Shape;149;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
  <p:cSld name="Intro">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1849164" y="2332513"/>
            <a:ext cx="6903326" cy="1865126"/>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rgbClr val="B7F7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790701" y="4766561"/>
            <a:ext cx="6810375" cy="745717"/>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3600"/>
              <a:buNone/>
              <a:defRPr sz="3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tro BLUE">
  <p:cSld name="Intro BLUE">
    <p:bg>
      <p:bgPr>
        <a:solidFill>
          <a:schemeClr val="accent5"/>
        </a:solid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849164" y="2332513"/>
            <a:ext cx="6903326" cy="1865126"/>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rgbClr val="B7F7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ubTitle" idx="1"/>
          </p:nvPr>
        </p:nvSpPr>
        <p:spPr>
          <a:xfrm>
            <a:off x="1790701" y="4766561"/>
            <a:ext cx="6810375" cy="745717"/>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3600"/>
              <a:buNone/>
              <a:defRPr sz="3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ro GREEN">
  <p:cSld name="Intro GREEN">
    <p:bg>
      <p:bgPr>
        <a:solidFill>
          <a:schemeClr val="accent2"/>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1849164" y="2332513"/>
            <a:ext cx="6903326" cy="1865126"/>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rgbClr val="B7F7FF"/>
              </a:buClr>
              <a:buSzPts val="7200"/>
              <a:buFont typeface="Cambria"/>
              <a:buNone/>
              <a:defRPr>
                <a:solidFill>
                  <a:srgbClr val="B7F7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subTitle" idx="1"/>
          </p:nvPr>
        </p:nvSpPr>
        <p:spPr>
          <a:xfrm>
            <a:off x="1790701" y="4766561"/>
            <a:ext cx="6810375" cy="745717"/>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3600"/>
              <a:buNone/>
              <a:defRPr sz="3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Area">
  <p:cSld name="Caption Area">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685801" y="4860571"/>
            <a:ext cx="6984125" cy="6024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13B9C2"/>
              </a:buClr>
              <a:buSzPts val="3200"/>
              <a:buFont typeface="Cambria"/>
              <a:buNone/>
              <a:defRPr sz="3200" b="0" i="0" u="none" strike="noStrike" cap="none">
                <a:solidFill>
                  <a:srgbClr val="13B9C2"/>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6"/>
          <p:cNvSpPr txBox="1">
            <a:spLocks noGrp="1"/>
          </p:cNvSpPr>
          <p:nvPr>
            <p:ph type="body" idx="1"/>
          </p:nvPr>
        </p:nvSpPr>
        <p:spPr>
          <a:xfrm>
            <a:off x="685801" y="5613563"/>
            <a:ext cx="6400799" cy="597011"/>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800"/>
              </a:spcBef>
              <a:spcAft>
                <a:spcPts val="0"/>
              </a:spcAft>
              <a:buClr>
                <a:schemeClr val="accent1"/>
              </a:buClr>
              <a:buSzPts val="1440"/>
              <a:buFont typeface="Arial"/>
              <a:buNone/>
              <a:defRPr sz="1800" b="0" i="0" u="none" strike="noStrike" cap="none">
                <a:solidFill>
                  <a:srgbClr val="D8D8D8"/>
                </a:solidFill>
                <a:latin typeface="Cambria"/>
                <a:ea typeface="Cambria"/>
                <a:cs typeface="Cambria"/>
                <a:sym typeface="Cambria"/>
              </a:defRPr>
            </a:lvl1pPr>
            <a:lvl2pPr marL="914400" marR="0" lvl="1" indent="-228600" algn="l" rtl="0">
              <a:lnSpc>
                <a:spcPct val="90000"/>
              </a:lnSpc>
              <a:spcBef>
                <a:spcPts val="300"/>
              </a:spcBef>
              <a:spcAft>
                <a:spcPts val="0"/>
              </a:spcAft>
              <a:buClr>
                <a:schemeClr val="accent1"/>
              </a:buClr>
              <a:buSzPts val="1200"/>
              <a:buFont typeface="Noto Sans Symbols"/>
              <a:buNone/>
              <a:defRPr sz="1200" b="0" i="0" u="none" strike="noStrike" cap="none">
                <a:solidFill>
                  <a:srgbClr val="262626"/>
                </a:solidFill>
                <a:latin typeface="Cambria"/>
                <a:ea typeface="Cambria"/>
                <a:cs typeface="Cambria"/>
                <a:sym typeface="Cambria"/>
              </a:defRPr>
            </a:lvl2pPr>
            <a:lvl3pPr marL="1371600" marR="0" lvl="2" indent="-228600" algn="l" rtl="0">
              <a:lnSpc>
                <a:spcPct val="90000"/>
              </a:lnSpc>
              <a:spcBef>
                <a:spcPts val="300"/>
              </a:spcBef>
              <a:spcAft>
                <a:spcPts val="0"/>
              </a:spcAft>
              <a:buClr>
                <a:schemeClr val="accent1"/>
              </a:buClr>
              <a:buSzPts val="1000"/>
              <a:buFont typeface="Noto Sans Symbols"/>
              <a:buNone/>
              <a:defRPr sz="1000" b="0" i="0" u="none" strike="noStrike" cap="none">
                <a:solidFill>
                  <a:srgbClr val="262626"/>
                </a:solidFill>
                <a:latin typeface="Cambria"/>
                <a:ea typeface="Cambria"/>
                <a:cs typeface="Cambria"/>
                <a:sym typeface="Cambria"/>
              </a:defRPr>
            </a:lvl3pPr>
            <a:lvl4pPr marL="1828800" marR="0" lvl="3"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4pPr>
            <a:lvl5pPr marL="2286000" marR="0" lvl="4"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5pPr>
            <a:lvl6pPr marL="2743200" marR="0" lvl="5"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6pPr>
            <a:lvl7pPr marL="3200400" marR="0" lvl="6"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7pPr>
            <a:lvl8pPr marL="3657600" marR="0" lvl="7"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8pPr>
            <a:lvl9pPr marL="4114800" marR="0" lvl="8" indent="-228600" algn="l" rtl="0">
              <a:lnSpc>
                <a:spcPct val="90000"/>
              </a:lnSpc>
              <a:spcBef>
                <a:spcPts val="300"/>
              </a:spcBef>
              <a:spcAft>
                <a:spcPts val="30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9pPr>
          </a:lstStyle>
          <a:p>
            <a:endParaRPr/>
          </a:p>
        </p:txBody>
      </p:sp>
      <p:sp>
        <p:nvSpPr>
          <p:cNvPr id="34" name="Google Shape;34;p6"/>
          <p:cNvSpPr txBox="1"/>
          <p:nvPr/>
        </p:nvSpPr>
        <p:spPr>
          <a:xfrm>
            <a:off x="126124" y="6304130"/>
            <a:ext cx="559676" cy="5538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t>‹#›</a:t>
            </a:fld>
            <a:endParaRPr sz="1200" b="1" i="0" u="none" strike="noStrike" cap="none">
              <a:solidFill>
                <a:srgbClr val="13B9C2"/>
              </a:solidFill>
              <a:latin typeface="Arial Narrow"/>
              <a:ea typeface="Arial Narrow"/>
              <a:cs typeface="Arial Narrow"/>
              <a:sym typeface="Arial Narrow"/>
            </a:endParaRPr>
          </a:p>
        </p:txBody>
      </p:sp>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685800" y="213360"/>
            <a:ext cx="8233228" cy="82441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2"/>
              </a:buClr>
              <a:buSzPts val="4400"/>
              <a:buFont typeface="Cambria"/>
              <a:buNone/>
              <a:defRPr sz="4400" b="0" i="0" u="none" strike="noStrike" cap="none">
                <a:solidFill>
                  <a:schemeClr val="dk2"/>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120">
          <p15:clr>
            <a:srgbClr val="FBAE40"/>
          </p15:clr>
        </p15:guide>
        <p15:guide id="2" pos="4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NAVY" type="title">
  <p:cSld name="TITLE">
    <p:bg>
      <p:bgPr>
        <a:solidFill>
          <a:schemeClr val="lt1"/>
        </a:solidFill>
        <a:effectLst/>
      </p:bgPr>
    </p:bg>
    <p:spTree>
      <p:nvGrpSpPr>
        <p:cNvPr id="1" name="Shape 42"/>
        <p:cNvGrpSpPr/>
        <p:nvPr/>
      </p:nvGrpSpPr>
      <p:grpSpPr>
        <a:xfrm>
          <a:off x="0" y="0"/>
          <a:ext cx="0" cy="0"/>
          <a:chOff x="0" y="0"/>
          <a:chExt cx="0" cy="0"/>
        </a:xfrm>
      </p:grpSpPr>
      <p:sp>
        <p:nvSpPr>
          <p:cNvPr id="43" name="Google Shape;43;p9"/>
          <p:cNvSpPr/>
          <p:nvPr/>
        </p:nvSpPr>
        <p:spPr>
          <a:xfrm flipH="1">
            <a:off x="-1" y="0"/>
            <a:ext cx="9144001" cy="6858000"/>
          </a:xfrm>
          <a:prstGeom prst="rect">
            <a:avLst/>
          </a:prstGeom>
          <a:solidFill>
            <a:srgbClr val="0747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9"/>
          <p:cNvSpPr txBox="1">
            <a:spLocks noGrp="1"/>
          </p:cNvSpPr>
          <p:nvPr>
            <p:ph type="ctrTitle"/>
          </p:nvPr>
        </p:nvSpPr>
        <p:spPr>
          <a:xfrm>
            <a:off x="1259714" y="1020273"/>
            <a:ext cx="7063740" cy="1883593"/>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rgbClr val="10D3DC"/>
              </a:buClr>
              <a:buSzPts val="7200"/>
              <a:buFont typeface="Cambria"/>
              <a:buNone/>
              <a:defRPr sz="7200" b="0" i="0" u="none" strike="noStrike" cap="none">
                <a:solidFill>
                  <a:srgbClr val="10D3DC"/>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9"/>
          <p:cNvSpPr txBox="1">
            <a:spLocks noGrp="1"/>
          </p:cNvSpPr>
          <p:nvPr>
            <p:ph type="subTitle" idx="1"/>
          </p:nvPr>
        </p:nvSpPr>
        <p:spPr>
          <a:xfrm>
            <a:off x="1259715" y="2903865"/>
            <a:ext cx="6186114" cy="3019486"/>
          </a:xfrm>
          <a:prstGeom prst="rect">
            <a:avLst/>
          </a:prstGeom>
          <a:noFill/>
          <a:ln>
            <a:noFill/>
          </a:ln>
        </p:spPr>
        <p:txBody>
          <a:bodyPr spcFirstLastPara="1" wrap="square" lIns="0" tIns="0" rIns="0" bIns="0" anchor="t" anchorCtr="0">
            <a:noAutofit/>
          </a:bodyPr>
          <a:lstStyle>
            <a:lvl1pPr marR="0" lvl="0" algn="l" rtl="0">
              <a:lnSpc>
                <a:spcPct val="95000"/>
              </a:lnSpc>
              <a:spcBef>
                <a:spcPts val="1400"/>
              </a:spcBef>
              <a:spcAft>
                <a:spcPts val="0"/>
              </a:spcAft>
              <a:buClr>
                <a:schemeClr val="accent1"/>
              </a:buClr>
              <a:buSzPts val="1760"/>
              <a:buFont typeface="Arial"/>
              <a:buNone/>
              <a:defRPr sz="2200" b="0" i="0" u="none" strike="noStrike" cap="none">
                <a:solidFill>
                  <a:srgbClr val="B7F7FF"/>
                </a:solidFill>
                <a:latin typeface="Cambria"/>
                <a:ea typeface="Cambria"/>
                <a:cs typeface="Cambria"/>
                <a:sym typeface="Cambria"/>
              </a:defRPr>
            </a:lvl1pPr>
            <a:lvl2pPr marR="0" lvl="1" algn="ctr" rtl="0">
              <a:lnSpc>
                <a:spcPct val="90000"/>
              </a:lnSpc>
              <a:spcBef>
                <a:spcPts val="300"/>
              </a:spcBef>
              <a:spcAft>
                <a:spcPts val="0"/>
              </a:spcAft>
              <a:buClr>
                <a:schemeClr val="accent1"/>
              </a:buClr>
              <a:buSzPts val="2200"/>
              <a:buFont typeface="Noto Sans Symbols"/>
              <a:buNone/>
              <a:defRPr sz="2200" b="0" i="0" u="none" strike="noStrike" cap="none">
                <a:solidFill>
                  <a:srgbClr val="FEFEFE"/>
                </a:solidFill>
                <a:latin typeface="Cambria"/>
                <a:ea typeface="Cambria"/>
                <a:cs typeface="Cambria"/>
                <a:sym typeface="Cambria"/>
              </a:defRPr>
            </a:lvl2pPr>
            <a:lvl3pPr marR="0" lvl="2" algn="ctr" rtl="0">
              <a:lnSpc>
                <a:spcPct val="90000"/>
              </a:lnSpc>
              <a:spcBef>
                <a:spcPts val="300"/>
              </a:spcBef>
              <a:spcAft>
                <a:spcPts val="0"/>
              </a:spcAft>
              <a:buClr>
                <a:schemeClr val="accent1"/>
              </a:buClr>
              <a:buSzPts val="2200"/>
              <a:buFont typeface="Noto Sans Symbols"/>
              <a:buNone/>
              <a:defRPr sz="2200" b="0" i="0" u="none" strike="noStrike" cap="none">
                <a:solidFill>
                  <a:srgbClr val="FEFEFE"/>
                </a:solidFill>
                <a:latin typeface="Cambria"/>
                <a:ea typeface="Cambria"/>
                <a:cs typeface="Cambria"/>
                <a:sym typeface="Cambria"/>
              </a:defRPr>
            </a:lvl3pPr>
            <a:lvl4pPr marR="0" lvl="3"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4pPr>
            <a:lvl5pPr marR="0" lvl="4"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5pPr>
            <a:lvl6pPr marR="0" lvl="5"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6pPr>
            <a:lvl7pPr marR="0" lvl="6"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7pPr>
            <a:lvl8pPr marR="0" lvl="7"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8pPr>
            <a:lvl9pPr marR="0" lvl="8" algn="ctr" rtl="0">
              <a:lnSpc>
                <a:spcPct val="90000"/>
              </a:lnSpc>
              <a:spcBef>
                <a:spcPts val="300"/>
              </a:spcBef>
              <a:spcAft>
                <a:spcPts val="30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9pPr>
          </a:lstStyle>
          <a:p>
            <a:endParaRPr/>
          </a:p>
        </p:txBody>
      </p:sp>
      <p:sp>
        <p:nvSpPr>
          <p:cNvPr id="46" name="Google Shape;46;p9"/>
          <p:cNvSpPr/>
          <p:nvPr/>
        </p:nvSpPr>
        <p:spPr>
          <a:xfrm>
            <a:off x="6947911" y="8211"/>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pic>
        <p:nvPicPr>
          <p:cNvPr id="47" name="Google Shape;47;p9"/>
          <p:cNvPicPr preferRelativeResize="0"/>
          <p:nvPr/>
        </p:nvPicPr>
        <p:blipFill rotWithShape="1">
          <a:blip r:embed="rId2">
            <a:alphaModFix/>
          </a:blip>
          <a:srcRect/>
          <a:stretch/>
        </p:blipFill>
        <p:spPr>
          <a:xfrm>
            <a:off x="7148210" y="6026476"/>
            <a:ext cx="1598924" cy="728399"/>
          </a:xfrm>
          <a:prstGeom prst="rect">
            <a:avLst/>
          </a:prstGeom>
          <a:noFill/>
          <a:ln>
            <a:noFill/>
          </a:ln>
        </p:spPr>
      </p:pic>
      <p:sp>
        <p:nvSpPr>
          <p:cNvPr id="48" name="Google Shape;48;p9"/>
          <p:cNvSpPr/>
          <p:nvPr/>
        </p:nvSpPr>
        <p:spPr>
          <a:xfrm rot="10800000">
            <a:off x="0" y="8211"/>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rgbClr val="0031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3B9C2"/>
        </a:solidFill>
        <a:effectLst/>
      </p:bgPr>
    </p:bg>
    <p:spTree>
      <p:nvGrpSpPr>
        <p:cNvPr id="1" name="Shape 9"/>
        <p:cNvGrpSpPr/>
        <p:nvPr/>
      </p:nvGrpSpPr>
      <p:grpSpPr>
        <a:xfrm>
          <a:off x="0" y="0"/>
          <a:ext cx="0" cy="0"/>
          <a:chOff x="0" y="0"/>
          <a:chExt cx="0" cy="0"/>
        </a:xfrm>
      </p:grpSpPr>
      <p:sp>
        <p:nvSpPr>
          <p:cNvPr id="10" name="Google Shape;10;p1"/>
          <p:cNvSpPr/>
          <p:nvPr/>
        </p:nvSpPr>
        <p:spPr>
          <a:xfrm rot="5400000">
            <a:off x="-1648925" y="1639401"/>
            <a:ext cx="6874118" cy="3595317"/>
          </a:xfrm>
          <a:custGeom>
            <a:avLst/>
            <a:gdLst/>
            <a:ahLst/>
            <a:cxnLst/>
            <a:rect l="l" t="t" r="r" b="b"/>
            <a:pathLst>
              <a:path w="6874118" h="3595317" extrusionOk="0">
                <a:moveTo>
                  <a:pt x="0" y="3595317"/>
                </a:moveTo>
                <a:lnTo>
                  <a:pt x="0" y="0"/>
                </a:lnTo>
                <a:lnTo>
                  <a:pt x="154322" y="277930"/>
                </a:lnTo>
                <a:cubicBezTo>
                  <a:pt x="1004639" y="1420076"/>
                  <a:pt x="3469635" y="2400559"/>
                  <a:pt x="6865139" y="3031327"/>
                </a:cubicBezTo>
                <a:lnTo>
                  <a:pt x="6871273" y="3032428"/>
                </a:lnTo>
                <a:lnTo>
                  <a:pt x="6874118" y="3595317"/>
                </a:lnTo>
                <a:lnTo>
                  <a:pt x="0" y="35953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11" name="Google Shape;11;p1"/>
          <p:cNvSpPr txBox="1">
            <a:spLocks noGrp="1"/>
          </p:cNvSpPr>
          <p:nvPr>
            <p:ph type="title"/>
          </p:nvPr>
        </p:nvSpPr>
        <p:spPr>
          <a:xfrm>
            <a:off x="1849164" y="2332513"/>
            <a:ext cx="6903326" cy="1865126"/>
          </a:xfrm>
          <a:prstGeom prst="rect">
            <a:avLst/>
          </a:prstGeom>
          <a:noFill/>
          <a:ln>
            <a:noFill/>
          </a:ln>
        </p:spPr>
        <p:txBody>
          <a:bodyPr spcFirstLastPara="1" wrap="square" lIns="91425" tIns="45700" rIns="91425" bIns="45700" anchor="b" anchorCtr="0">
            <a:noAutofit/>
          </a:bodyPr>
          <a:lstStyle>
            <a:lvl1pPr marR="0" lvl="0" algn="l" rtl="0">
              <a:lnSpc>
                <a:spcPct val="80000"/>
              </a:lnSpc>
              <a:spcBef>
                <a:spcPts val="0"/>
              </a:spcBef>
              <a:spcAft>
                <a:spcPts val="0"/>
              </a:spcAft>
              <a:buClr>
                <a:srgbClr val="B7F7FF"/>
              </a:buClr>
              <a:buSzPts val="7200"/>
              <a:buFont typeface="Cambria"/>
              <a:buNone/>
              <a:defRPr sz="7200" b="0" i="0" u="none" strike="noStrike" cap="none">
                <a:solidFill>
                  <a:srgbClr val="B7F7FF"/>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1849164" y="4337339"/>
            <a:ext cx="6903326" cy="9428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3600"/>
              <a:buFont typeface="Arial"/>
              <a:buNone/>
              <a:defRPr sz="3600" b="0" i="0" u="none" strike="noStrike" cap="none">
                <a:solidFill>
                  <a:schemeClr val="dk2"/>
                </a:solidFill>
                <a:latin typeface="Cambria"/>
                <a:ea typeface="Cambria"/>
                <a:cs typeface="Cambria"/>
                <a:sym typeface="Cambr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13" name="Google Shape;13;p1"/>
          <p:cNvSpPr/>
          <p:nvPr/>
        </p:nvSpPr>
        <p:spPr>
          <a:xfrm>
            <a:off x="-9524" y="2"/>
            <a:ext cx="4895849" cy="2039519"/>
          </a:xfrm>
          <a:custGeom>
            <a:avLst/>
            <a:gdLst/>
            <a:ahLst/>
            <a:cxnLst/>
            <a:rect l="l" t="t" r="r" b="b"/>
            <a:pathLst>
              <a:path w="6504497" h="2032239" extrusionOk="0">
                <a:moveTo>
                  <a:pt x="0" y="0"/>
                </a:moveTo>
                <a:lnTo>
                  <a:pt x="6504497" y="0"/>
                </a:lnTo>
                <a:lnTo>
                  <a:pt x="6504497" y="6484"/>
                </a:lnTo>
                <a:lnTo>
                  <a:pt x="6476264" y="8249"/>
                </a:lnTo>
                <a:cubicBezTo>
                  <a:pt x="3256485" y="247737"/>
                  <a:pt x="760527" y="971301"/>
                  <a:pt x="86067" y="1877235"/>
                </a:cubicBezTo>
                <a:lnTo>
                  <a:pt x="0" y="2032239"/>
                </a:lnTo>
                <a:lnTo>
                  <a:pt x="0" y="0"/>
                </a:lnTo>
                <a:close/>
              </a:path>
            </a:pathLst>
          </a:custGeom>
          <a:solidFill>
            <a:srgbClr val="0031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pic>
        <p:nvPicPr>
          <p:cNvPr id="14" name="Google Shape;14;p1"/>
          <p:cNvPicPr preferRelativeResize="0"/>
          <p:nvPr/>
        </p:nvPicPr>
        <p:blipFill rotWithShape="1">
          <a:blip r:embed="rId5">
            <a:alphaModFix/>
          </a:blip>
          <a:srcRect/>
          <a:stretch/>
        </p:blipFill>
        <p:spPr>
          <a:xfrm>
            <a:off x="478474" y="569666"/>
            <a:ext cx="1193420" cy="170227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p:nvPr/>
        </p:nvSpPr>
        <p:spPr>
          <a:xfrm>
            <a:off x="7688498" y="-2"/>
            <a:ext cx="1450144" cy="5987459"/>
          </a:xfrm>
          <a:custGeom>
            <a:avLst/>
            <a:gdLst/>
            <a:ahLst/>
            <a:cxnLst/>
            <a:rect l="l" t="t" r="r" b="b"/>
            <a:pathLst>
              <a:path w="1696743" h="5463677" extrusionOk="0">
                <a:moveTo>
                  <a:pt x="1654379" y="5463677"/>
                </a:moveTo>
                <a:lnTo>
                  <a:pt x="0" y="5454085"/>
                </a:lnTo>
                <a:lnTo>
                  <a:pt x="980930" y="0"/>
                </a:lnTo>
                <a:lnTo>
                  <a:pt x="1696743" y="4620"/>
                </a:lnTo>
                <a:lnTo>
                  <a:pt x="1654379" y="5463677"/>
                </a:lnTo>
                <a:close/>
              </a:path>
            </a:pathLst>
          </a:custGeom>
          <a:gradFill>
            <a:gsLst>
              <a:gs pos="0">
                <a:srgbClr val="07477D">
                  <a:alpha val="0"/>
                </a:srgbClr>
              </a:gs>
              <a:gs pos="42000">
                <a:srgbClr val="07477D">
                  <a:alpha val="0"/>
                </a:srgbClr>
              </a:gs>
              <a:gs pos="100000">
                <a:srgbClr val="07477D">
                  <a:alpha val="33333"/>
                </a:srgbClr>
              </a:gs>
            </a:gsLst>
            <a:lin ang="7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26" name="Google Shape;26;p5"/>
          <p:cNvSpPr/>
          <p:nvPr/>
        </p:nvSpPr>
        <p:spPr>
          <a:xfrm>
            <a:off x="0" y="5485562"/>
            <a:ext cx="9138642" cy="1369974"/>
          </a:xfrm>
          <a:prstGeom prst="rect">
            <a:avLst/>
          </a:prstGeom>
          <a:solidFill>
            <a:srgbClr val="0031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27" name="Google Shape;27;p5"/>
          <p:cNvSpPr/>
          <p:nvPr/>
        </p:nvSpPr>
        <p:spPr>
          <a:xfrm>
            <a:off x="6947911" y="20912"/>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pic>
        <p:nvPicPr>
          <p:cNvPr id="28" name="Google Shape;28;p5"/>
          <p:cNvPicPr preferRelativeResize="0"/>
          <p:nvPr/>
        </p:nvPicPr>
        <p:blipFill rotWithShape="1">
          <a:blip r:embed="rId4">
            <a:alphaModFix/>
          </a:blip>
          <a:srcRect/>
          <a:stretch/>
        </p:blipFill>
        <p:spPr>
          <a:xfrm>
            <a:off x="7148210" y="6026476"/>
            <a:ext cx="1598924" cy="728399"/>
          </a:xfrm>
          <a:prstGeom prst="rect">
            <a:avLst/>
          </a:prstGeom>
          <a:noFill/>
          <a:ln>
            <a:noFill/>
          </a:ln>
        </p:spPr>
      </p:pic>
      <p:sp>
        <p:nvSpPr>
          <p:cNvPr id="29" name="Google Shape;29;p5"/>
          <p:cNvSpPr txBox="1"/>
          <p:nvPr/>
        </p:nvSpPr>
        <p:spPr>
          <a:xfrm>
            <a:off x="685801" y="6317618"/>
            <a:ext cx="6697793" cy="540383"/>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Narrow"/>
                <a:ea typeface="Arial Narrow"/>
                <a:cs typeface="Arial Narrow"/>
                <a:sym typeface="Arial Narrow"/>
              </a:rPr>
              <a:t>U.S. Department of Commerce | National Oceanic and Atmospheric Administration | National Marine Fisheries Service</a:t>
            </a:r>
            <a:endParaRPr sz="1400" b="0" i="0" u="none" strike="noStrike" cap="none">
              <a:solidFill>
                <a:srgbClr val="000000"/>
              </a:solidFill>
              <a:latin typeface="Arial"/>
              <a:ea typeface="Arial"/>
              <a:cs typeface="Arial"/>
              <a:sym typeface="Arial"/>
            </a:endParaRPr>
          </a:p>
        </p:txBody>
      </p:sp>
      <p:sp>
        <p:nvSpPr>
          <p:cNvPr id="30" name="Google Shape;30;p5"/>
          <p:cNvSpPr txBox="1"/>
          <p:nvPr/>
        </p:nvSpPr>
        <p:spPr>
          <a:xfrm>
            <a:off x="126124" y="6304130"/>
            <a:ext cx="559676" cy="5538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t>‹#›</a:t>
            </a:fld>
            <a:endParaRPr sz="1200" b="1" i="0" u="none" strike="noStrike" cap="none">
              <a:solidFill>
                <a:srgbClr val="13B9C2"/>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Lst>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03D72"/>
        </a:solidFill>
        <a:effectLst/>
      </p:bgPr>
    </p:bg>
    <p:spTree>
      <p:nvGrpSpPr>
        <p:cNvPr id="1" name="Shape 37"/>
        <p:cNvGrpSpPr/>
        <p:nvPr/>
      </p:nvGrpSpPr>
      <p:grpSpPr>
        <a:xfrm>
          <a:off x="0" y="0"/>
          <a:ext cx="0" cy="0"/>
          <a:chOff x="0" y="0"/>
          <a:chExt cx="0" cy="0"/>
        </a:xfrm>
      </p:grpSpPr>
      <p:sp>
        <p:nvSpPr>
          <p:cNvPr id="38" name="Google Shape;38;p8"/>
          <p:cNvSpPr/>
          <p:nvPr/>
        </p:nvSpPr>
        <p:spPr>
          <a:xfrm>
            <a:off x="7688498" y="-2"/>
            <a:ext cx="1450144" cy="5987459"/>
          </a:xfrm>
          <a:custGeom>
            <a:avLst/>
            <a:gdLst/>
            <a:ahLst/>
            <a:cxnLst/>
            <a:rect l="l" t="t" r="r" b="b"/>
            <a:pathLst>
              <a:path w="1696743" h="5463677" extrusionOk="0">
                <a:moveTo>
                  <a:pt x="1654379" y="5463677"/>
                </a:moveTo>
                <a:lnTo>
                  <a:pt x="0" y="5454085"/>
                </a:lnTo>
                <a:lnTo>
                  <a:pt x="980930" y="0"/>
                </a:lnTo>
                <a:lnTo>
                  <a:pt x="1696743" y="4620"/>
                </a:lnTo>
                <a:lnTo>
                  <a:pt x="1654379" y="5463677"/>
                </a:lnTo>
                <a:close/>
              </a:path>
            </a:pathLst>
          </a:custGeom>
          <a:gradFill>
            <a:gsLst>
              <a:gs pos="0">
                <a:srgbClr val="07477D">
                  <a:alpha val="0"/>
                </a:srgbClr>
              </a:gs>
              <a:gs pos="42000">
                <a:srgbClr val="07477D">
                  <a:alpha val="0"/>
                </a:srgbClr>
              </a:gs>
              <a:gs pos="100000">
                <a:srgbClr val="07477D">
                  <a:alpha val="33333"/>
                </a:srgbClr>
              </a:gs>
            </a:gsLst>
            <a:lin ang="7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39" name="Google Shape;39;p8"/>
          <p:cNvSpPr/>
          <p:nvPr/>
        </p:nvSpPr>
        <p:spPr>
          <a:xfrm>
            <a:off x="6947911" y="20912"/>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pic>
        <p:nvPicPr>
          <p:cNvPr id="40" name="Google Shape;40;p8"/>
          <p:cNvPicPr preferRelativeResize="0"/>
          <p:nvPr/>
        </p:nvPicPr>
        <p:blipFill rotWithShape="1">
          <a:blip r:embed="rId3">
            <a:alphaModFix/>
          </a:blip>
          <a:srcRect/>
          <a:stretch/>
        </p:blipFill>
        <p:spPr>
          <a:xfrm>
            <a:off x="7148210" y="6026476"/>
            <a:ext cx="1598924" cy="728399"/>
          </a:xfrm>
          <a:prstGeom prst="rect">
            <a:avLst/>
          </a:prstGeom>
          <a:noFill/>
          <a:ln>
            <a:noFill/>
          </a:ln>
        </p:spPr>
      </p:pic>
      <p:sp>
        <p:nvSpPr>
          <p:cNvPr id="41" name="Google Shape;41;p8"/>
          <p:cNvSpPr/>
          <p:nvPr/>
        </p:nvSpPr>
        <p:spPr>
          <a:xfrm rot="10800000">
            <a:off x="0" y="8211"/>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rgbClr val="0031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mbria"/>
              <a:ea typeface="Cambria"/>
              <a:cs typeface="Cambria"/>
              <a:sym typeface="Cambria"/>
            </a:endParaRPr>
          </a:p>
        </p:txBody>
      </p:sp>
    </p:spTree>
  </p:cSld>
  <p:clrMap bg1="lt1" tx1="dk1" bg2="dk2" tx2="lt2" accent1="accent1" accent2="accent2" accent3="accent3" accent4="accent4" accent5="accent5" accent6="accent6" hlink="hlink" folHlink="folHlink"/>
  <p:sldLayoutIdLst>
    <p:sldLayoutId id="2147483653" r:id="rId1"/>
  </p:sldLayoutIdLst>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1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2"/>
        <p:cNvGrpSpPr/>
        <p:nvPr/>
      </p:nvGrpSpPr>
      <p:grpSpPr>
        <a:xfrm>
          <a:off x="0" y="0"/>
          <a:ext cx="0" cy="0"/>
          <a:chOff x="0" y="0"/>
          <a:chExt cx="0" cy="0"/>
        </a:xfrm>
      </p:grpSpPr>
      <p:pic>
        <p:nvPicPr>
          <p:cNvPr id="53" name="Google Shape;53;p10" descr="A public meeting" title="A public meeting"/>
          <p:cNvPicPr preferRelativeResize="0"/>
          <p:nvPr/>
        </p:nvPicPr>
        <p:blipFill rotWithShape="1">
          <a:blip r:embed="rId3">
            <a:alphaModFix/>
          </a:blip>
          <a:srcRect l="3381"/>
          <a:stretch/>
        </p:blipFill>
        <p:spPr>
          <a:xfrm>
            <a:off x="5171225" y="5450"/>
            <a:ext cx="3994375" cy="2761725"/>
          </a:xfrm>
          <a:prstGeom prst="rect">
            <a:avLst/>
          </a:prstGeom>
          <a:noFill/>
          <a:ln w="9525" cap="flat" cmpd="sng">
            <a:solidFill>
              <a:schemeClr val="dk2"/>
            </a:solidFill>
            <a:prstDash val="solid"/>
            <a:round/>
            <a:headEnd type="none" w="sm" len="sm"/>
            <a:tailEnd type="none" w="sm" len="sm"/>
          </a:ln>
        </p:spPr>
      </p:pic>
      <p:pic>
        <p:nvPicPr>
          <p:cNvPr id="54" name="Google Shape;54;p10" descr="Flags from around the world" title="Flags from around the world"/>
          <p:cNvPicPr preferRelativeResize="0"/>
          <p:nvPr/>
        </p:nvPicPr>
        <p:blipFill rotWithShape="1">
          <a:blip r:embed="rId4">
            <a:alphaModFix/>
          </a:blip>
          <a:srcRect l="15495" r="-9294"/>
          <a:stretch/>
        </p:blipFill>
        <p:spPr>
          <a:xfrm>
            <a:off x="0" y="2168800"/>
            <a:ext cx="2305825" cy="1638825"/>
          </a:xfrm>
          <a:prstGeom prst="rect">
            <a:avLst/>
          </a:prstGeom>
          <a:noFill/>
          <a:ln w="9525" cap="flat" cmpd="sng">
            <a:solidFill>
              <a:schemeClr val="dk2"/>
            </a:solidFill>
            <a:prstDash val="solid"/>
            <a:round/>
            <a:headEnd type="none" w="sm" len="sm"/>
            <a:tailEnd type="none" w="sm" len="sm"/>
          </a:ln>
        </p:spPr>
      </p:pic>
      <p:pic>
        <p:nvPicPr>
          <p:cNvPr id="56" name="Google Shape;56;p10" descr="A volunteer planting a garden" title="A volunteer planting a garden"/>
          <p:cNvPicPr preferRelativeResize="0"/>
          <p:nvPr/>
        </p:nvPicPr>
        <p:blipFill rotWithShape="1">
          <a:blip r:embed="rId5">
            <a:alphaModFix/>
          </a:blip>
          <a:srcRect l="-4622" t="-719" r="15559" b="720"/>
          <a:stretch/>
        </p:blipFill>
        <p:spPr>
          <a:xfrm>
            <a:off x="2756625" y="3505200"/>
            <a:ext cx="2666675" cy="1994200"/>
          </a:xfrm>
          <a:prstGeom prst="rect">
            <a:avLst/>
          </a:prstGeom>
          <a:noFill/>
          <a:ln w="9525" cap="flat" cmpd="sng">
            <a:solidFill>
              <a:schemeClr val="dk2"/>
            </a:solidFill>
            <a:prstDash val="solid"/>
            <a:round/>
            <a:headEnd type="none" w="sm" len="sm"/>
            <a:tailEnd type="none" w="sm" len="sm"/>
          </a:ln>
        </p:spPr>
      </p:pic>
      <p:pic>
        <p:nvPicPr>
          <p:cNvPr id="57" name="Google Shape;57;p10" descr="A volunteer delivering supplies to a senior citizen" title="A volunteer delivering supplies to a senior citizen"/>
          <p:cNvPicPr preferRelativeResize="0"/>
          <p:nvPr/>
        </p:nvPicPr>
        <p:blipFill rotWithShape="1">
          <a:blip r:embed="rId6">
            <a:alphaModFix/>
          </a:blip>
          <a:srcRect l="4122" t="3101" b="19945"/>
          <a:stretch/>
        </p:blipFill>
        <p:spPr>
          <a:xfrm>
            <a:off x="0" y="3610825"/>
            <a:ext cx="3543300" cy="1890950"/>
          </a:xfrm>
          <a:prstGeom prst="rect">
            <a:avLst/>
          </a:prstGeom>
          <a:noFill/>
          <a:ln w="9525" cap="flat" cmpd="sng">
            <a:solidFill>
              <a:schemeClr val="dk2"/>
            </a:solidFill>
            <a:prstDash val="solid"/>
            <a:round/>
            <a:headEnd type="none" w="sm" len="sm"/>
            <a:tailEnd type="none" w="sm" len="sm"/>
          </a:ln>
        </p:spPr>
      </p:pic>
      <p:pic>
        <p:nvPicPr>
          <p:cNvPr id="58" name="Google Shape;58;p10" descr="Volunteers cleaning up trash" title="Volunteers cleaning up trash"/>
          <p:cNvPicPr preferRelativeResize="0"/>
          <p:nvPr/>
        </p:nvPicPr>
        <p:blipFill rotWithShape="1">
          <a:blip r:embed="rId7">
            <a:alphaModFix/>
          </a:blip>
          <a:srcRect t="25116" r="21874"/>
          <a:stretch/>
        </p:blipFill>
        <p:spPr>
          <a:xfrm>
            <a:off x="1428925" y="-3"/>
            <a:ext cx="3720700" cy="2375275"/>
          </a:xfrm>
          <a:prstGeom prst="rect">
            <a:avLst/>
          </a:prstGeom>
          <a:noFill/>
          <a:ln w="9525" cap="flat" cmpd="sng">
            <a:solidFill>
              <a:schemeClr val="dk2"/>
            </a:solidFill>
            <a:prstDash val="solid"/>
            <a:round/>
            <a:headEnd type="none" w="sm" len="sm"/>
            <a:tailEnd type="none" w="sm" len="sm"/>
          </a:ln>
        </p:spPr>
      </p:pic>
      <p:pic>
        <p:nvPicPr>
          <p:cNvPr id="59" name="Google Shape;59;p10" descr="A person holding a &quot;There is no Planet B&quot; sign." title="An environmental march"/>
          <p:cNvPicPr preferRelativeResize="0"/>
          <p:nvPr/>
        </p:nvPicPr>
        <p:blipFill rotWithShape="1">
          <a:blip r:embed="rId8">
            <a:alphaModFix/>
          </a:blip>
          <a:srcRect l="36919" t="24180" r="1598" b="935"/>
          <a:stretch/>
        </p:blipFill>
        <p:spPr>
          <a:xfrm>
            <a:off x="0" y="5450"/>
            <a:ext cx="2928250" cy="2375275"/>
          </a:xfrm>
          <a:prstGeom prst="rect">
            <a:avLst/>
          </a:prstGeom>
          <a:noFill/>
          <a:ln w="9525" cap="flat" cmpd="sng">
            <a:solidFill>
              <a:schemeClr val="dk2"/>
            </a:solidFill>
            <a:prstDash val="solid"/>
            <a:round/>
            <a:headEnd type="none" w="sm" len="sm"/>
            <a:tailEnd type="none" w="sm" len="sm"/>
          </a:ln>
        </p:spPr>
      </p:pic>
      <p:pic>
        <p:nvPicPr>
          <p:cNvPr id="60" name="Google Shape;60;p10" descr="A researcher analyzing samples" title="A researcher analyzing samples"/>
          <p:cNvPicPr preferRelativeResize="0"/>
          <p:nvPr/>
        </p:nvPicPr>
        <p:blipFill rotWithShape="1">
          <a:blip r:embed="rId9">
            <a:alphaModFix/>
          </a:blip>
          <a:srcRect l="8491" t="18005" r="13382"/>
          <a:stretch/>
        </p:blipFill>
        <p:spPr>
          <a:xfrm>
            <a:off x="5192815" y="2737675"/>
            <a:ext cx="3951185" cy="2761725"/>
          </a:xfrm>
          <a:prstGeom prst="rect">
            <a:avLst/>
          </a:prstGeom>
          <a:noFill/>
          <a:ln w="9525" cap="flat" cmpd="sng">
            <a:solidFill>
              <a:schemeClr val="dk2"/>
            </a:solidFill>
            <a:prstDash val="solid"/>
            <a:round/>
            <a:headEnd type="none" w="sm" len="sm"/>
            <a:tailEnd type="none" w="sm" len="sm"/>
          </a:ln>
        </p:spPr>
      </p:pic>
      <p:pic>
        <p:nvPicPr>
          <p:cNvPr id="61" name="Google Shape;61;p10" descr="Yes We Can"/>
          <p:cNvPicPr preferRelativeResize="0"/>
          <p:nvPr/>
        </p:nvPicPr>
        <p:blipFill rotWithShape="1">
          <a:blip r:embed="rId10">
            <a:alphaModFix/>
          </a:blip>
          <a:srcRect/>
          <a:stretch/>
        </p:blipFill>
        <p:spPr>
          <a:xfrm>
            <a:off x="1626863" y="1618511"/>
            <a:ext cx="4712152" cy="2599251"/>
          </a:xfrm>
          <a:prstGeom prst="rect">
            <a:avLst/>
          </a:prstGeom>
          <a:noFill/>
          <a:ln>
            <a:noFill/>
          </a:ln>
          <a:effectLst>
            <a:outerShdw blurRad="57150" dist="19050" dir="5400000" algn="bl" rotWithShape="0">
              <a:srgbClr val="000000">
                <a:alpha val="49803"/>
              </a:srgbClr>
            </a:outerShdw>
          </a:effectLst>
        </p:spPr>
      </p:pic>
      <p:sp>
        <p:nvSpPr>
          <p:cNvPr id="2" name="Title 1">
            <a:extLst>
              <a:ext uri="{FF2B5EF4-FFF2-40B4-BE49-F238E27FC236}">
                <a16:creationId xmlns:a16="http://schemas.microsoft.com/office/drawing/2014/main" id="{F4BF5C44-6A07-4BA3-9B84-BAA0C7D30FFF}"/>
              </a:ext>
            </a:extLst>
          </p:cNvPr>
          <p:cNvSpPr>
            <a:spLocks noGrp="1"/>
          </p:cNvSpPr>
          <p:nvPr>
            <p:ph type="title"/>
          </p:nvPr>
        </p:nvSpPr>
        <p:spPr>
          <a:xfrm>
            <a:off x="0" y="-1587114"/>
            <a:ext cx="8572752" cy="1243880"/>
          </a:xfrm>
        </p:spPr>
        <p:txBody>
          <a:bodyPr/>
          <a:lstStyle/>
          <a:p>
            <a:r>
              <a:rPr lang="en-US" dirty="0"/>
              <a:t>Yes We Can</a:t>
            </a:r>
          </a:p>
        </p:txBody>
      </p:sp>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24840" y="5197732"/>
            <a:ext cx="7589520" cy="1751708"/>
          </a:xfrm>
          <a:prstGeom prst="rect">
            <a:avLst/>
          </a:prstGeom>
          <a:noFill/>
          <a:ln>
            <a:noFill/>
          </a:ln>
        </p:spPr>
        <p:txBody>
          <a:bodyPr spcFirstLastPara="1" wrap="square" lIns="0" tIns="0" rIns="0" bIns="0" anchor="ctr" anchorCtr="0">
            <a:noAutofit/>
          </a:bodyPr>
          <a:lstStyle/>
          <a:p>
            <a:pPr marL="38100" lvl="0" indent="0">
              <a:buSzPts val="3000"/>
              <a:buFont typeface="Helvetica Neue"/>
              <a:buNone/>
            </a:pPr>
            <a:r>
              <a:rPr lang="en-US" sz="2400" dirty="0">
                <a:solidFill>
                  <a:schemeClr val="bg1"/>
                </a:solidFill>
                <a:latin typeface="Helvetica Neue"/>
                <a:ea typeface="Helvetica Neue"/>
                <a:cs typeface="Helvetica Neue"/>
                <a:sym typeface="Helvetica Neue"/>
              </a:rPr>
              <a:t>Earth Day - April 22, 1970</a:t>
            </a:r>
            <a:br>
              <a:rPr lang="en-US" sz="2400" dirty="0">
                <a:solidFill>
                  <a:schemeClr val="bg1"/>
                </a:solidFill>
                <a:latin typeface="Helvetica Neue"/>
                <a:ea typeface="Helvetica Neue"/>
                <a:cs typeface="Helvetica Neue"/>
                <a:sym typeface="Helvetica Neue"/>
              </a:rPr>
            </a:br>
            <a:endParaRPr sz="2400" dirty="0">
              <a:solidFill>
                <a:schemeClr val="bg1"/>
              </a:solidFill>
              <a:latin typeface="Helvetica Neue"/>
              <a:ea typeface="Helvetica Neue"/>
              <a:cs typeface="Helvetica Neue"/>
              <a:sym typeface="Helvetica Neue"/>
            </a:endParaRPr>
          </a:p>
        </p:txBody>
      </p:sp>
      <p:sp>
        <p:nvSpPr>
          <p:cNvPr id="68" name="Google Shape;68;p11"/>
          <p:cNvSpPr txBox="1">
            <a:spLocks noGrp="1"/>
          </p:cNvSpPr>
          <p:nvPr>
            <p:ph type="body" idx="1"/>
          </p:nvPr>
        </p:nvSpPr>
        <p:spPr>
          <a:xfrm>
            <a:off x="3754800" y="563880"/>
            <a:ext cx="5259660" cy="5768340"/>
          </a:xfrm>
          <a:prstGeom prst="rect">
            <a:avLst/>
          </a:prstGeom>
          <a:noFill/>
          <a:ln>
            <a:noFill/>
          </a:ln>
        </p:spPr>
        <p:txBody>
          <a:bodyPr spcFirstLastPara="1" wrap="square" lIns="0" tIns="0" rIns="0" bIns="0" anchor="t" anchorCtr="0">
            <a:noAutofit/>
          </a:bodyPr>
          <a:lstStyle/>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Senator Nelson (D-WI), Congressman McCloskey (R-CA), and activist Denis Hayes organized the first Earth Day in response to public outcry. </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20 million people participated across the country—the largest demonstration in US history—to protest environmental pollution.</a:t>
            </a:r>
            <a:endParaRPr sz="2800" dirty="0">
              <a:solidFill>
                <a:srgbClr val="13B9C2"/>
              </a:solidFill>
              <a:latin typeface="Helvetica Neue"/>
              <a:ea typeface="Helvetica Neue"/>
              <a:cs typeface="Helvetica Neue"/>
              <a:sym typeface="Helvetica Neue"/>
            </a:endParaRPr>
          </a:p>
        </p:txBody>
      </p:sp>
      <p:pic>
        <p:nvPicPr>
          <p:cNvPr id="69" name="Google Shape;69;p11" descr="A pile of discarded chemical drums&#10;&#10;"/>
          <p:cNvPicPr preferRelativeResize="0"/>
          <p:nvPr/>
        </p:nvPicPr>
        <p:blipFill rotWithShape="1">
          <a:blip r:embed="rId3">
            <a:alphaModFix/>
          </a:blip>
          <a:srcRect t="337" b="347"/>
          <a:stretch/>
        </p:blipFill>
        <p:spPr>
          <a:xfrm>
            <a:off x="76200" y="2548138"/>
            <a:ext cx="2195100" cy="1464300"/>
          </a:xfrm>
          <a:prstGeom prst="roundRect">
            <a:avLst>
              <a:gd name="adj" fmla="val 16667"/>
            </a:avLst>
          </a:prstGeom>
          <a:noFill/>
          <a:ln w="19050" cap="flat" cmpd="sng">
            <a:solidFill>
              <a:schemeClr val="dk2"/>
            </a:solidFill>
            <a:prstDash val="solid"/>
            <a:round/>
            <a:headEnd type="none" w="sm" len="sm"/>
            <a:tailEnd type="none" w="sm" len="sm"/>
          </a:ln>
        </p:spPr>
      </p:pic>
      <p:pic>
        <p:nvPicPr>
          <p:cNvPr id="70" name="Google Shape;70;p11" descr="A headline from the New York Times from the first Earth Day that states: &quot;Millions Join Earth Day Observances Across the Nation.&quot;"/>
          <p:cNvPicPr preferRelativeResize="0"/>
          <p:nvPr/>
        </p:nvPicPr>
        <p:blipFill rotWithShape="1">
          <a:blip r:embed="rId4">
            <a:alphaModFix/>
          </a:blip>
          <a:srcRect t="426" b="425"/>
          <a:stretch/>
        </p:blipFill>
        <p:spPr>
          <a:xfrm>
            <a:off x="76200" y="50822"/>
            <a:ext cx="3602400" cy="2401200"/>
          </a:xfrm>
          <a:prstGeom prst="roundRect">
            <a:avLst>
              <a:gd name="adj" fmla="val 16667"/>
            </a:avLst>
          </a:prstGeom>
          <a:noFill/>
          <a:ln w="19050" cap="flat" cmpd="sng">
            <a:solidFill>
              <a:schemeClr val="dk2"/>
            </a:solidFill>
            <a:prstDash val="solid"/>
            <a:round/>
            <a:headEnd type="none" w="sm" len="sm"/>
            <a:tailEnd type="none" w="sm" len="sm"/>
          </a:ln>
        </p:spPr>
      </p:pic>
      <p:pic>
        <p:nvPicPr>
          <p:cNvPr id="71" name="Google Shape;71;p11" descr="President and Mrs. Richard Nixon plant a tree on the White House South Lawn to recognize the first Earth Day. &#10;&#10;"/>
          <p:cNvPicPr preferRelativeResize="0"/>
          <p:nvPr/>
        </p:nvPicPr>
        <p:blipFill rotWithShape="1">
          <a:blip r:embed="rId5">
            <a:alphaModFix/>
          </a:blip>
          <a:srcRect t="592" b="591"/>
          <a:stretch/>
        </p:blipFill>
        <p:spPr>
          <a:xfrm>
            <a:off x="1803900" y="4138875"/>
            <a:ext cx="1912800" cy="1267200"/>
          </a:xfrm>
          <a:prstGeom prst="roundRect">
            <a:avLst>
              <a:gd name="adj" fmla="val 16667"/>
            </a:avLst>
          </a:prstGeom>
          <a:noFill/>
          <a:ln w="19050" cap="flat" cmpd="sng">
            <a:solidFill>
              <a:schemeClr val="dk2"/>
            </a:solidFill>
            <a:prstDash val="solid"/>
            <a:round/>
            <a:headEnd type="none" w="sm" len="sm"/>
            <a:tailEnd type="none" w="sm" len="sm"/>
          </a:ln>
        </p:spPr>
      </p:pic>
      <p:pic>
        <p:nvPicPr>
          <p:cNvPr id="72" name="Google Shape;72;p11" descr="Sulfur dusting of Grape Vines&#10;&#10;"/>
          <p:cNvPicPr preferRelativeResize="0"/>
          <p:nvPr/>
        </p:nvPicPr>
        <p:blipFill rotWithShape="1">
          <a:blip r:embed="rId6">
            <a:alphaModFix/>
          </a:blip>
          <a:srcRect t="23232" b="23232"/>
          <a:stretch/>
        </p:blipFill>
        <p:spPr>
          <a:xfrm>
            <a:off x="76200" y="4108575"/>
            <a:ext cx="1639500" cy="1297500"/>
          </a:xfrm>
          <a:prstGeom prst="roundRect">
            <a:avLst>
              <a:gd name="adj" fmla="val 16667"/>
            </a:avLst>
          </a:prstGeom>
          <a:noFill/>
          <a:ln w="19050" cap="flat" cmpd="sng">
            <a:solidFill>
              <a:schemeClr val="dk2"/>
            </a:solidFill>
            <a:prstDash val="solid"/>
            <a:round/>
            <a:headEnd type="none" w="sm" len="sm"/>
            <a:tailEnd type="none" w="sm" len="sm"/>
          </a:ln>
        </p:spPr>
      </p:pic>
      <p:pic>
        <p:nvPicPr>
          <p:cNvPr id="73" name="Google Shape;73;p11" descr="Advertisements for an environmental teach in&#10;&#10;"/>
          <p:cNvPicPr preferRelativeResize="0"/>
          <p:nvPr/>
        </p:nvPicPr>
        <p:blipFill rotWithShape="1">
          <a:blip r:embed="rId7">
            <a:alphaModFix/>
          </a:blip>
          <a:stretch/>
        </p:blipFill>
        <p:spPr>
          <a:xfrm>
            <a:off x="2347500" y="2548138"/>
            <a:ext cx="1028746" cy="1458247"/>
          </a:xfrm>
          <a:prstGeom prst="roundRect">
            <a:avLst>
              <a:gd name="adj" fmla="val 16667"/>
            </a:avLst>
          </a:prstGeom>
          <a:noFill/>
          <a:ln w="19050"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613458" y="5323912"/>
            <a:ext cx="6457902" cy="1483266"/>
          </a:xfrm>
          <a:prstGeom prst="rect">
            <a:avLst/>
          </a:prstGeom>
          <a:noFill/>
          <a:ln>
            <a:noFill/>
          </a:ln>
        </p:spPr>
        <p:txBody>
          <a:bodyPr spcFirstLastPara="1" wrap="square" lIns="0" tIns="0" rIns="0" bIns="0" anchor="ctr" anchorCtr="0">
            <a:noAutofit/>
          </a:bodyPr>
          <a:lstStyle/>
          <a:p>
            <a:pPr marL="38100" lvl="0">
              <a:buSzPts val="3000"/>
            </a:pPr>
            <a:r>
              <a:rPr lang="en-US" sz="2400" dirty="0">
                <a:solidFill>
                  <a:schemeClr val="bg1"/>
                </a:solidFill>
                <a:latin typeface="Helvetica Neue"/>
                <a:ea typeface="Helvetica Neue"/>
                <a:cs typeface="Helvetica Neue"/>
                <a:sym typeface="Helvetica Neue"/>
              </a:rPr>
              <a:t>Montreal Protocol on Substances That Deplete the Ozone Layer</a:t>
            </a:r>
            <a:endParaRPr sz="2400" dirty="0">
              <a:solidFill>
                <a:schemeClr val="bg1"/>
              </a:solidFill>
              <a:latin typeface="Helvetica Neue"/>
              <a:ea typeface="Helvetica Neue"/>
              <a:cs typeface="Helvetica Neue"/>
              <a:sym typeface="Helvetica Neue"/>
            </a:endParaRPr>
          </a:p>
        </p:txBody>
      </p:sp>
      <p:sp>
        <p:nvSpPr>
          <p:cNvPr id="80" name="Google Shape;80;p12"/>
          <p:cNvSpPr txBox="1">
            <a:spLocks noGrp="1"/>
          </p:cNvSpPr>
          <p:nvPr>
            <p:ph type="body" idx="1"/>
          </p:nvPr>
        </p:nvSpPr>
        <p:spPr>
          <a:xfrm>
            <a:off x="3754800" y="586740"/>
            <a:ext cx="5069160" cy="5379720"/>
          </a:xfrm>
          <a:prstGeom prst="rect">
            <a:avLst/>
          </a:prstGeom>
          <a:noFill/>
          <a:ln>
            <a:noFill/>
          </a:ln>
        </p:spPr>
        <p:txBody>
          <a:bodyPr spcFirstLastPara="1" wrap="square" lIns="0" tIns="0" rIns="0" bIns="0" anchor="t" anchorCtr="0">
            <a:noAutofit/>
          </a:bodyPr>
          <a:lstStyle/>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In the early 1980s, hundreds of scientists from around the world worked to identify, understand and communicate the seriousness of the threat to the ozone.</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Led to an international agreement to eliminate production of ozone-harming substances.</a:t>
            </a:r>
            <a:endParaRPr sz="2800" dirty="0">
              <a:solidFill>
                <a:srgbClr val="13B9C2"/>
              </a:solidFill>
              <a:latin typeface="Helvetica Neue"/>
              <a:ea typeface="Helvetica Neue"/>
              <a:cs typeface="Helvetica Neue"/>
              <a:sym typeface="Helvetica Neue"/>
            </a:endParaRPr>
          </a:p>
        </p:txBody>
      </p:sp>
      <p:pic>
        <p:nvPicPr>
          <p:cNvPr id="81" name="Google Shape;81;p12" title="A model showing the change in ozone from 1974 through 2065"/>
          <p:cNvPicPr preferRelativeResize="0"/>
          <p:nvPr/>
        </p:nvPicPr>
        <p:blipFill rotWithShape="1">
          <a:blip r:embed="rId3">
            <a:alphaModFix/>
          </a:blip>
          <a:srcRect l="4916" r="10759"/>
          <a:stretch/>
        </p:blipFill>
        <p:spPr>
          <a:xfrm>
            <a:off x="76200" y="2548138"/>
            <a:ext cx="2195100" cy="1464300"/>
          </a:xfrm>
          <a:prstGeom prst="roundRect">
            <a:avLst>
              <a:gd name="adj" fmla="val 16667"/>
            </a:avLst>
          </a:prstGeom>
          <a:noFill/>
          <a:ln w="19050" cap="flat" cmpd="sng">
            <a:solidFill>
              <a:schemeClr val="dk2"/>
            </a:solidFill>
            <a:prstDash val="solid"/>
            <a:round/>
            <a:headEnd type="none" w="sm" len="sm"/>
            <a:tailEnd type="none" w="sm" len="sm"/>
          </a:ln>
        </p:spPr>
      </p:pic>
      <p:pic>
        <p:nvPicPr>
          <p:cNvPr id="82" name="Google Shape;82;p12" descr="An infographic describing the ozone layer&#10;&#10;"/>
          <p:cNvPicPr preferRelativeResize="0"/>
          <p:nvPr/>
        </p:nvPicPr>
        <p:blipFill rotWithShape="1">
          <a:blip r:embed="rId4">
            <a:alphaModFix/>
          </a:blip>
          <a:srcRect l="5633" r="5642"/>
          <a:stretch/>
        </p:blipFill>
        <p:spPr>
          <a:xfrm>
            <a:off x="76200" y="50822"/>
            <a:ext cx="3602400" cy="2401200"/>
          </a:xfrm>
          <a:prstGeom prst="roundRect">
            <a:avLst>
              <a:gd name="adj" fmla="val 16667"/>
            </a:avLst>
          </a:prstGeom>
          <a:noFill/>
          <a:ln w="19050" cap="flat" cmpd="sng">
            <a:solidFill>
              <a:schemeClr val="dk2"/>
            </a:solidFill>
            <a:prstDash val="solid"/>
            <a:round/>
            <a:headEnd type="none" w="sm" len="sm"/>
            <a:tailEnd type="none" w="sm" len="sm"/>
          </a:ln>
        </p:spPr>
      </p:pic>
      <p:pic>
        <p:nvPicPr>
          <p:cNvPr id="83" name="Google Shape;83;p12" descr="A sign celebrating the 30th anniversary of the Montreal Protocol&#10;"/>
          <p:cNvPicPr preferRelativeResize="0"/>
          <p:nvPr/>
        </p:nvPicPr>
        <p:blipFill rotWithShape="1">
          <a:blip r:embed="rId5">
            <a:alphaModFix/>
          </a:blip>
          <a:srcRect l="19143" r="-227"/>
          <a:stretch/>
        </p:blipFill>
        <p:spPr>
          <a:xfrm>
            <a:off x="1842000" y="4108575"/>
            <a:ext cx="1912800" cy="1267200"/>
          </a:xfrm>
          <a:prstGeom prst="roundRect">
            <a:avLst>
              <a:gd name="adj" fmla="val 16667"/>
            </a:avLst>
          </a:prstGeom>
          <a:noFill/>
          <a:ln w="19050" cap="flat" cmpd="sng">
            <a:solidFill>
              <a:schemeClr val="dk2"/>
            </a:solidFill>
            <a:prstDash val="solid"/>
            <a:round/>
            <a:headEnd type="none" w="sm" len="sm"/>
            <a:tailEnd type="none" w="sm" len="sm"/>
          </a:ln>
        </p:spPr>
      </p:pic>
      <p:pic>
        <p:nvPicPr>
          <p:cNvPr id="84" name="Google Shape;84;p12" descr="A photo of speakers from The Montreal Protocol&#10;&#10;"/>
          <p:cNvPicPr preferRelativeResize="0"/>
          <p:nvPr/>
        </p:nvPicPr>
        <p:blipFill rotWithShape="1">
          <a:blip r:embed="rId6">
            <a:alphaModFix/>
          </a:blip>
          <a:srcRect l="20514" r="20520"/>
          <a:stretch/>
        </p:blipFill>
        <p:spPr>
          <a:xfrm>
            <a:off x="76200" y="4108575"/>
            <a:ext cx="1639500" cy="1297500"/>
          </a:xfrm>
          <a:prstGeom prst="roundRect">
            <a:avLst>
              <a:gd name="adj" fmla="val 16667"/>
            </a:avLst>
          </a:prstGeom>
          <a:noFill/>
          <a:ln w="19050" cap="flat" cmpd="sng">
            <a:solidFill>
              <a:schemeClr val="dk2"/>
            </a:solidFill>
            <a:prstDash val="solid"/>
            <a:round/>
            <a:headEnd type="none" w="sm" len="sm"/>
            <a:tailEnd type="none" w="sm" len="sm"/>
          </a:ln>
        </p:spPr>
      </p:pic>
      <p:pic>
        <p:nvPicPr>
          <p:cNvPr id="85" name="Google Shape;85;p12" descr="A model of the ozone layer&#10;&#10;"/>
          <p:cNvPicPr preferRelativeResize="0"/>
          <p:nvPr/>
        </p:nvPicPr>
        <p:blipFill rotWithShape="1">
          <a:blip r:embed="rId7">
            <a:alphaModFix/>
          </a:blip>
          <a:srcRect l="79" r="79"/>
          <a:stretch/>
        </p:blipFill>
        <p:spPr>
          <a:xfrm flipH="1">
            <a:off x="2371650" y="2548150"/>
            <a:ext cx="1282800" cy="1464300"/>
          </a:xfrm>
          <a:prstGeom prst="roundRect">
            <a:avLst>
              <a:gd name="adj" fmla="val 16667"/>
            </a:avLst>
          </a:prstGeom>
          <a:noFill/>
          <a:ln w="19050"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617220" y="5128260"/>
            <a:ext cx="6072960" cy="1904068"/>
          </a:xfrm>
          <a:prstGeom prst="rect">
            <a:avLst/>
          </a:prstGeom>
          <a:noFill/>
          <a:ln>
            <a:noFill/>
          </a:ln>
        </p:spPr>
        <p:txBody>
          <a:bodyPr spcFirstLastPara="1" wrap="square" lIns="0" tIns="0" rIns="0" bIns="0" anchor="ctr" anchorCtr="0">
            <a:noAutofit/>
          </a:bodyPr>
          <a:lstStyle/>
          <a:p>
            <a:pPr marL="38100" lvl="0">
              <a:buSzPts val="3000"/>
            </a:pPr>
            <a:r>
              <a:rPr lang="en-US" sz="2400" dirty="0">
                <a:solidFill>
                  <a:schemeClr val="bg1"/>
                </a:solidFill>
                <a:latin typeface="Helvetica Neue"/>
                <a:ea typeface="Helvetica Neue"/>
                <a:cs typeface="Helvetica Neue"/>
                <a:sym typeface="Helvetica Neue"/>
              </a:rPr>
              <a:t>International Space Station (ISS)</a:t>
            </a:r>
            <a:br>
              <a:rPr lang="en-US" sz="2400" dirty="0">
                <a:solidFill>
                  <a:schemeClr val="bg1"/>
                </a:solidFill>
                <a:latin typeface="Helvetica Neue"/>
                <a:ea typeface="Helvetica Neue"/>
                <a:cs typeface="Helvetica Neue"/>
                <a:sym typeface="Helvetica Neue"/>
              </a:rPr>
            </a:br>
            <a:endParaRPr sz="2400" dirty="0">
              <a:solidFill>
                <a:schemeClr val="bg1"/>
              </a:solidFill>
              <a:latin typeface="Helvetica Neue"/>
              <a:ea typeface="Helvetica Neue"/>
              <a:cs typeface="Helvetica Neue"/>
              <a:sym typeface="Helvetica Neue"/>
            </a:endParaRPr>
          </a:p>
        </p:txBody>
      </p:sp>
      <p:sp>
        <p:nvSpPr>
          <p:cNvPr id="92" name="Google Shape;92;p13"/>
          <p:cNvSpPr txBox="1">
            <a:spLocks noGrp="1"/>
          </p:cNvSpPr>
          <p:nvPr>
            <p:ph type="body" idx="1"/>
          </p:nvPr>
        </p:nvSpPr>
        <p:spPr>
          <a:xfrm>
            <a:off x="3778950" y="571500"/>
            <a:ext cx="5288849" cy="4648200"/>
          </a:xfrm>
          <a:prstGeom prst="rect">
            <a:avLst/>
          </a:prstGeom>
          <a:noFill/>
          <a:ln>
            <a:noFill/>
          </a:ln>
        </p:spPr>
        <p:txBody>
          <a:bodyPr spcFirstLastPara="1" wrap="square" lIns="0" tIns="0" rIns="0" bIns="0" anchor="t" anchorCtr="0">
            <a:noAutofit/>
          </a:bodyPr>
          <a:lstStyle/>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Launched in 1998 by the U.S., Russia, Canada, Japan, and the participating countries of the European Space Agency</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Most politically complex space exploration program ever undertaken.</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Visited by astronauts from 18 countries—and counting.</a:t>
            </a:r>
            <a:endParaRPr sz="2800" dirty="0">
              <a:solidFill>
                <a:srgbClr val="13B9C2"/>
              </a:solidFill>
              <a:latin typeface="Helvetica Neue"/>
              <a:ea typeface="Helvetica Neue"/>
              <a:cs typeface="Helvetica Neue"/>
              <a:sym typeface="Helvetica Neue"/>
            </a:endParaRPr>
          </a:p>
        </p:txBody>
      </p:sp>
      <p:pic>
        <p:nvPicPr>
          <p:cNvPr id="93" name="Google Shape;93;p13" descr="An astronaut inside the International Space Station&#10;"/>
          <p:cNvPicPr preferRelativeResize="0"/>
          <p:nvPr/>
        </p:nvPicPr>
        <p:blipFill rotWithShape="1">
          <a:blip r:embed="rId3">
            <a:alphaModFix/>
          </a:blip>
          <a:srcRect/>
          <a:stretch/>
        </p:blipFill>
        <p:spPr>
          <a:xfrm>
            <a:off x="76200" y="2548138"/>
            <a:ext cx="2195100" cy="1464300"/>
          </a:xfrm>
          <a:prstGeom prst="roundRect">
            <a:avLst>
              <a:gd name="adj" fmla="val 16667"/>
            </a:avLst>
          </a:prstGeom>
          <a:noFill/>
          <a:ln w="19050" cap="flat" cmpd="sng">
            <a:solidFill>
              <a:schemeClr val="dk2"/>
            </a:solidFill>
            <a:prstDash val="solid"/>
            <a:round/>
            <a:headEnd type="none" w="sm" len="sm"/>
            <a:tailEnd type="none" w="sm" len="sm"/>
          </a:ln>
        </p:spPr>
      </p:pic>
      <p:pic>
        <p:nvPicPr>
          <p:cNvPr id="94" name="Google Shape;94;p13" descr="The International Space Station&#10;"/>
          <p:cNvPicPr preferRelativeResize="0"/>
          <p:nvPr/>
        </p:nvPicPr>
        <p:blipFill rotWithShape="1">
          <a:blip r:embed="rId4">
            <a:alphaModFix/>
          </a:blip>
          <a:srcRect/>
          <a:stretch/>
        </p:blipFill>
        <p:spPr>
          <a:xfrm>
            <a:off x="76200" y="50822"/>
            <a:ext cx="3602400" cy="2401200"/>
          </a:xfrm>
          <a:prstGeom prst="roundRect">
            <a:avLst>
              <a:gd name="adj" fmla="val 16667"/>
            </a:avLst>
          </a:prstGeom>
          <a:noFill/>
          <a:ln w="19050" cap="flat" cmpd="sng">
            <a:solidFill>
              <a:schemeClr val="dk2"/>
            </a:solidFill>
            <a:prstDash val="solid"/>
            <a:round/>
            <a:headEnd type="none" w="sm" len="sm"/>
            <a:tailEnd type="none" w="sm" len="sm"/>
          </a:ln>
        </p:spPr>
      </p:pic>
      <p:pic>
        <p:nvPicPr>
          <p:cNvPr id="95" name="Google Shape;95;p13" descr="A scientists completing an experiment aboard the International Space Station&#10;&#10;"/>
          <p:cNvPicPr preferRelativeResize="0"/>
          <p:nvPr/>
        </p:nvPicPr>
        <p:blipFill rotWithShape="1">
          <a:blip r:embed="rId5">
            <a:alphaModFix/>
          </a:blip>
          <a:srcRect/>
          <a:stretch/>
        </p:blipFill>
        <p:spPr>
          <a:xfrm>
            <a:off x="1842000" y="4108575"/>
            <a:ext cx="1912800" cy="1267200"/>
          </a:xfrm>
          <a:prstGeom prst="roundRect">
            <a:avLst>
              <a:gd name="adj" fmla="val 16667"/>
            </a:avLst>
          </a:prstGeom>
          <a:noFill/>
          <a:ln w="19050" cap="flat" cmpd="sng">
            <a:solidFill>
              <a:schemeClr val="dk2"/>
            </a:solidFill>
            <a:prstDash val="solid"/>
            <a:round/>
            <a:headEnd type="none" w="sm" len="sm"/>
            <a:tailEnd type="none" w="sm" len="sm"/>
          </a:ln>
        </p:spPr>
      </p:pic>
      <p:pic>
        <p:nvPicPr>
          <p:cNvPr id="96" name="Google Shape;96;p13" descr="A scientist completing an experiment aboard the International Space Station&#10;&#10;"/>
          <p:cNvPicPr preferRelativeResize="0"/>
          <p:nvPr/>
        </p:nvPicPr>
        <p:blipFill rotWithShape="1">
          <a:blip r:embed="rId6">
            <a:alphaModFix/>
          </a:blip>
          <a:srcRect l="16742" b="3455"/>
          <a:stretch/>
        </p:blipFill>
        <p:spPr>
          <a:xfrm>
            <a:off x="76200" y="4108575"/>
            <a:ext cx="1639500" cy="1297500"/>
          </a:xfrm>
          <a:prstGeom prst="roundRect">
            <a:avLst>
              <a:gd name="adj" fmla="val 16667"/>
            </a:avLst>
          </a:prstGeom>
          <a:noFill/>
          <a:ln w="19050" cap="flat" cmpd="sng">
            <a:solidFill>
              <a:schemeClr val="dk2"/>
            </a:solidFill>
            <a:prstDash val="solid"/>
            <a:round/>
            <a:headEnd type="none" w="sm" len="sm"/>
            <a:tailEnd type="none" w="sm" len="sm"/>
          </a:ln>
        </p:spPr>
      </p:pic>
      <p:pic>
        <p:nvPicPr>
          <p:cNvPr id="97" name="Google Shape;97;p13" descr="A shuttle launch&#10;&#10;"/>
          <p:cNvPicPr preferRelativeResize="0"/>
          <p:nvPr/>
        </p:nvPicPr>
        <p:blipFill rotWithShape="1">
          <a:blip r:embed="rId7">
            <a:alphaModFix/>
          </a:blip>
          <a:srcRect l="23131" r="18483"/>
          <a:stretch/>
        </p:blipFill>
        <p:spPr>
          <a:xfrm flipH="1">
            <a:off x="2371650" y="2548150"/>
            <a:ext cx="1282800" cy="1464300"/>
          </a:xfrm>
          <a:prstGeom prst="roundRect">
            <a:avLst>
              <a:gd name="adj" fmla="val 16667"/>
            </a:avLst>
          </a:prstGeom>
          <a:noFill/>
          <a:ln w="19050"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609600" y="5436829"/>
            <a:ext cx="5074920" cy="1297501"/>
          </a:xfrm>
          <a:prstGeom prst="rect">
            <a:avLst/>
          </a:prstGeom>
          <a:noFill/>
          <a:ln>
            <a:noFill/>
          </a:ln>
        </p:spPr>
        <p:txBody>
          <a:bodyPr spcFirstLastPara="1" wrap="square" lIns="0" tIns="0" rIns="0" bIns="0" anchor="ctr" anchorCtr="0">
            <a:noAutofit/>
          </a:bodyPr>
          <a:lstStyle/>
          <a:p>
            <a:pPr marL="38100" lvl="0" indent="0">
              <a:buSzPts val="3000"/>
              <a:buFont typeface="Helvetica Neue"/>
              <a:buNone/>
            </a:pPr>
            <a:r>
              <a:rPr lang="en-US" sz="2400" dirty="0">
                <a:solidFill>
                  <a:schemeClr val="bg1"/>
                </a:solidFill>
                <a:latin typeface="Helvetica Neue"/>
                <a:ea typeface="Helvetica Neue"/>
                <a:cs typeface="Helvetica Neue"/>
                <a:sym typeface="Helvetica Neue"/>
              </a:rPr>
              <a:t>Human Genome Project (HGP)</a:t>
            </a:r>
            <a:br>
              <a:rPr lang="en-US" sz="2400" dirty="0">
                <a:solidFill>
                  <a:schemeClr val="bg1"/>
                </a:solidFill>
                <a:latin typeface="Helvetica Neue"/>
                <a:ea typeface="Helvetica Neue"/>
                <a:cs typeface="Helvetica Neue"/>
                <a:sym typeface="Helvetica Neue"/>
              </a:rPr>
            </a:br>
            <a:endParaRPr sz="2400" dirty="0">
              <a:solidFill>
                <a:schemeClr val="bg1"/>
              </a:solidFill>
              <a:latin typeface="Helvetica Neue"/>
              <a:ea typeface="Helvetica Neue"/>
              <a:cs typeface="Helvetica Neue"/>
              <a:sym typeface="Helvetica Neue"/>
            </a:endParaRPr>
          </a:p>
        </p:txBody>
      </p:sp>
      <p:sp>
        <p:nvSpPr>
          <p:cNvPr id="104" name="Google Shape;104;p14"/>
          <p:cNvSpPr txBox="1">
            <a:spLocks noGrp="1"/>
          </p:cNvSpPr>
          <p:nvPr>
            <p:ph type="body" idx="1"/>
          </p:nvPr>
        </p:nvSpPr>
        <p:spPr>
          <a:xfrm>
            <a:off x="3778950" y="571500"/>
            <a:ext cx="5159309" cy="4865329"/>
          </a:xfrm>
          <a:prstGeom prst="rect">
            <a:avLst/>
          </a:prstGeom>
          <a:noFill/>
          <a:ln>
            <a:noFill/>
          </a:ln>
        </p:spPr>
        <p:txBody>
          <a:bodyPr spcFirstLastPara="1" wrap="square" lIns="0" tIns="0" rIns="0" bIns="0" anchor="t" anchorCtr="0">
            <a:noAutofit/>
          </a:bodyPr>
          <a:lstStyle/>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2,800 researchers from around the world sequenced and mapped all human genes.</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Began on October 1, 1990 and completed in April 2003.</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Uses information from DNA to develop new ways to treat, cure, or prevent diseases.</a:t>
            </a:r>
            <a:endParaRPr sz="2800" dirty="0">
              <a:solidFill>
                <a:srgbClr val="13B9C2"/>
              </a:solidFill>
              <a:latin typeface="Helvetica Neue"/>
              <a:ea typeface="Helvetica Neue"/>
              <a:cs typeface="Helvetica Neue"/>
              <a:sym typeface="Helvetica Neue"/>
            </a:endParaRPr>
          </a:p>
        </p:txBody>
      </p:sp>
      <p:pic>
        <p:nvPicPr>
          <p:cNvPr id="105" name="Google Shape;105;p14" descr="Three scientists working in a lab&#10;&#10;"/>
          <p:cNvPicPr preferRelativeResize="0"/>
          <p:nvPr/>
        </p:nvPicPr>
        <p:blipFill rotWithShape="1">
          <a:blip r:embed="rId3">
            <a:alphaModFix/>
          </a:blip>
          <a:srcRect t="9704" b="23587"/>
          <a:stretch/>
        </p:blipFill>
        <p:spPr>
          <a:xfrm>
            <a:off x="76200" y="2548138"/>
            <a:ext cx="2195100" cy="1464300"/>
          </a:xfrm>
          <a:prstGeom prst="roundRect">
            <a:avLst>
              <a:gd name="adj" fmla="val 16667"/>
            </a:avLst>
          </a:prstGeom>
          <a:noFill/>
          <a:ln w="19050" cap="flat" cmpd="sng">
            <a:solidFill>
              <a:schemeClr val="dk2"/>
            </a:solidFill>
            <a:prstDash val="solid"/>
            <a:round/>
            <a:headEnd type="none" w="sm" len="sm"/>
            <a:tailEnd type="none" w="sm" len="sm"/>
          </a:ln>
        </p:spPr>
      </p:pic>
      <p:pic>
        <p:nvPicPr>
          <p:cNvPr id="106" name="Google Shape;106;p14" descr="A piece of art inspired by DNA&#10;&#10;"/>
          <p:cNvPicPr preferRelativeResize="0"/>
          <p:nvPr/>
        </p:nvPicPr>
        <p:blipFill rotWithShape="1">
          <a:blip r:embed="rId4">
            <a:alphaModFix/>
          </a:blip>
          <a:srcRect l="79" r="89"/>
          <a:stretch/>
        </p:blipFill>
        <p:spPr>
          <a:xfrm>
            <a:off x="76200" y="50822"/>
            <a:ext cx="3602400" cy="2401200"/>
          </a:xfrm>
          <a:prstGeom prst="roundRect">
            <a:avLst>
              <a:gd name="adj" fmla="val 16667"/>
            </a:avLst>
          </a:prstGeom>
          <a:noFill/>
          <a:ln w="19050" cap="flat" cmpd="sng">
            <a:solidFill>
              <a:schemeClr val="dk2"/>
            </a:solidFill>
            <a:prstDash val="solid"/>
            <a:round/>
            <a:headEnd type="none" w="sm" len="sm"/>
            <a:tailEnd type="none" w="sm" len="sm"/>
          </a:ln>
        </p:spPr>
      </p:pic>
      <p:pic>
        <p:nvPicPr>
          <p:cNvPr id="107" name="Google Shape;107;p14" descr="A scientist analyzing DNA samples&#10;&#10;"/>
          <p:cNvPicPr preferRelativeResize="0"/>
          <p:nvPr/>
        </p:nvPicPr>
        <p:blipFill rotWithShape="1">
          <a:blip r:embed="rId5">
            <a:alphaModFix/>
          </a:blip>
          <a:srcRect t="16843" b="16842"/>
          <a:stretch/>
        </p:blipFill>
        <p:spPr>
          <a:xfrm>
            <a:off x="1842000" y="4108575"/>
            <a:ext cx="1912800" cy="1267200"/>
          </a:xfrm>
          <a:prstGeom prst="roundRect">
            <a:avLst>
              <a:gd name="adj" fmla="val 16667"/>
            </a:avLst>
          </a:prstGeom>
          <a:noFill/>
          <a:ln w="19050" cap="flat" cmpd="sng">
            <a:solidFill>
              <a:schemeClr val="dk2"/>
            </a:solidFill>
            <a:prstDash val="solid"/>
            <a:round/>
            <a:headEnd type="none" w="sm" len="sm"/>
            <a:tailEnd type="none" w="sm" len="sm"/>
          </a:ln>
        </p:spPr>
      </p:pic>
      <p:pic>
        <p:nvPicPr>
          <p:cNvPr id="108" name="Google Shape;108;p14" descr="Two scientists talking in a lab&#10;&#10;"/>
          <p:cNvPicPr preferRelativeResize="0"/>
          <p:nvPr/>
        </p:nvPicPr>
        <p:blipFill rotWithShape="1">
          <a:blip r:embed="rId6">
            <a:alphaModFix/>
          </a:blip>
          <a:srcRect t="10430" b="10430"/>
          <a:stretch/>
        </p:blipFill>
        <p:spPr>
          <a:xfrm>
            <a:off x="76200" y="4108575"/>
            <a:ext cx="1639500" cy="1297500"/>
          </a:xfrm>
          <a:prstGeom prst="roundRect">
            <a:avLst>
              <a:gd name="adj" fmla="val 16667"/>
            </a:avLst>
          </a:prstGeom>
          <a:noFill/>
          <a:ln w="19050" cap="flat" cmpd="sng">
            <a:solidFill>
              <a:schemeClr val="dk2"/>
            </a:solidFill>
            <a:prstDash val="solid"/>
            <a:round/>
            <a:headEnd type="none" w="sm" len="sm"/>
            <a:tailEnd type="none" w="sm" len="sm"/>
          </a:ln>
        </p:spPr>
      </p:pic>
      <p:pic>
        <p:nvPicPr>
          <p:cNvPr id="109" name="Google Shape;109;p14" descr="DNA experiments in a lab&#10;&#10;"/>
          <p:cNvPicPr preferRelativeResize="0"/>
          <p:nvPr/>
        </p:nvPicPr>
        <p:blipFill rotWithShape="1">
          <a:blip r:embed="rId7">
            <a:alphaModFix/>
          </a:blip>
          <a:srcRect l="6193" r="6202"/>
          <a:stretch/>
        </p:blipFill>
        <p:spPr>
          <a:xfrm flipH="1">
            <a:off x="2371650" y="2548150"/>
            <a:ext cx="1282800" cy="1464300"/>
          </a:xfrm>
          <a:prstGeom prst="roundRect">
            <a:avLst>
              <a:gd name="adj" fmla="val 16667"/>
            </a:avLst>
          </a:prstGeom>
          <a:noFill/>
          <a:ln w="1905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624840" y="5342878"/>
            <a:ext cx="6286500" cy="1464300"/>
          </a:xfrm>
          <a:prstGeom prst="rect">
            <a:avLst/>
          </a:prstGeom>
          <a:noFill/>
          <a:ln>
            <a:noFill/>
          </a:ln>
        </p:spPr>
        <p:txBody>
          <a:bodyPr spcFirstLastPara="1" wrap="square" lIns="0" tIns="0" rIns="0" bIns="0" anchor="ctr" anchorCtr="0">
            <a:noAutofit/>
          </a:bodyPr>
          <a:lstStyle/>
          <a:p>
            <a:pPr marL="38100" lvl="0" indent="0">
              <a:buSzPts val="3000"/>
              <a:buFont typeface="Helvetica Neue"/>
              <a:buNone/>
            </a:pPr>
            <a:r>
              <a:rPr lang="en-US" sz="2400" dirty="0">
                <a:solidFill>
                  <a:schemeClr val="bg1"/>
                </a:solidFill>
                <a:latin typeface="Helvetica Neue"/>
                <a:ea typeface="Helvetica Neue"/>
                <a:cs typeface="Helvetica Neue"/>
                <a:sym typeface="Helvetica Neue"/>
              </a:rPr>
              <a:t>International Rice Research Institute (IRRI)</a:t>
            </a:r>
            <a:br>
              <a:rPr lang="en-US" sz="2400" dirty="0">
                <a:solidFill>
                  <a:schemeClr val="bg1"/>
                </a:solidFill>
                <a:latin typeface="Helvetica Neue"/>
                <a:ea typeface="Helvetica Neue"/>
                <a:cs typeface="Helvetica Neue"/>
                <a:sym typeface="Helvetica Neue"/>
              </a:rPr>
            </a:br>
            <a:endParaRPr sz="2400" dirty="0">
              <a:solidFill>
                <a:schemeClr val="bg1"/>
              </a:solidFill>
              <a:latin typeface="Helvetica Neue"/>
              <a:ea typeface="Helvetica Neue"/>
              <a:cs typeface="Helvetica Neue"/>
              <a:sym typeface="Helvetica Neue"/>
            </a:endParaRPr>
          </a:p>
        </p:txBody>
      </p:sp>
      <p:sp>
        <p:nvSpPr>
          <p:cNvPr id="116" name="Google Shape;116;p15"/>
          <p:cNvSpPr txBox="1">
            <a:spLocks noGrp="1"/>
          </p:cNvSpPr>
          <p:nvPr>
            <p:ph type="body" idx="1"/>
          </p:nvPr>
        </p:nvSpPr>
        <p:spPr>
          <a:xfrm>
            <a:off x="3778951" y="571500"/>
            <a:ext cx="5212650" cy="4968240"/>
          </a:xfrm>
          <a:prstGeom prst="rect">
            <a:avLst/>
          </a:prstGeom>
          <a:noFill/>
          <a:ln>
            <a:noFill/>
          </a:ln>
        </p:spPr>
        <p:txBody>
          <a:bodyPr spcFirstLastPara="1" wrap="square" lIns="0" tIns="0" rIns="0" bIns="0" anchor="t" anchorCtr="0">
            <a:noAutofit/>
          </a:bodyPr>
          <a:lstStyle/>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More than half of the world’s population relies on rice for most or their entire calorie needs.</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IRRI develops more nutritious rice to address hunger and malnutrition.  </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Aims to make rice farming more sustainable by requiring less fertilizer and water.</a:t>
            </a:r>
            <a:endParaRPr sz="2800" dirty="0">
              <a:solidFill>
                <a:srgbClr val="13B9C2"/>
              </a:solidFill>
              <a:latin typeface="Helvetica Neue"/>
              <a:ea typeface="Helvetica Neue"/>
              <a:cs typeface="Helvetica Neue"/>
              <a:sym typeface="Helvetica Neue"/>
            </a:endParaRPr>
          </a:p>
        </p:txBody>
      </p:sp>
      <p:pic>
        <p:nvPicPr>
          <p:cNvPr id="117" name="Google Shape;117;p15" descr="Workers in a rice field&#10;&#10;"/>
          <p:cNvPicPr preferRelativeResize="0"/>
          <p:nvPr/>
        </p:nvPicPr>
        <p:blipFill rotWithShape="1">
          <a:blip r:embed="rId3">
            <a:alphaModFix/>
          </a:blip>
          <a:srcRect l="23768" r="23763"/>
          <a:stretch/>
        </p:blipFill>
        <p:spPr>
          <a:xfrm>
            <a:off x="76200" y="2548138"/>
            <a:ext cx="2195100" cy="1464300"/>
          </a:xfrm>
          <a:prstGeom prst="roundRect">
            <a:avLst>
              <a:gd name="adj" fmla="val 16667"/>
            </a:avLst>
          </a:prstGeom>
          <a:noFill/>
          <a:ln w="19050" cap="flat" cmpd="sng">
            <a:solidFill>
              <a:schemeClr val="dk2"/>
            </a:solidFill>
            <a:prstDash val="solid"/>
            <a:round/>
            <a:headEnd type="none" w="sm" len="sm"/>
            <a:tailEnd type="none" w="sm" len="sm"/>
          </a:ln>
        </p:spPr>
      </p:pic>
      <p:pic>
        <p:nvPicPr>
          <p:cNvPr id="118" name="Google Shape;118;p15" descr="A family eating around a table. Their meal is primarily composed of rice."/>
          <p:cNvPicPr preferRelativeResize="0"/>
          <p:nvPr/>
        </p:nvPicPr>
        <p:blipFill rotWithShape="1">
          <a:blip r:embed="rId4">
            <a:alphaModFix/>
          </a:blip>
          <a:srcRect l="17065" r="30424"/>
          <a:stretch/>
        </p:blipFill>
        <p:spPr>
          <a:xfrm>
            <a:off x="76200" y="50822"/>
            <a:ext cx="3602400" cy="2401200"/>
          </a:xfrm>
          <a:prstGeom prst="roundRect">
            <a:avLst>
              <a:gd name="adj" fmla="val 16667"/>
            </a:avLst>
          </a:prstGeom>
          <a:noFill/>
          <a:ln w="19050" cap="flat" cmpd="sng">
            <a:solidFill>
              <a:schemeClr val="dk2"/>
            </a:solidFill>
            <a:prstDash val="solid"/>
            <a:round/>
            <a:headEnd type="none" w="sm" len="sm"/>
            <a:tailEnd type="none" w="sm" len="sm"/>
          </a:ln>
        </p:spPr>
      </p:pic>
      <p:pic>
        <p:nvPicPr>
          <p:cNvPr id="119" name="Google Shape;119;p15" descr="Many different varieties of dried rice&#10;&#10;"/>
          <p:cNvPicPr preferRelativeResize="0"/>
          <p:nvPr/>
        </p:nvPicPr>
        <p:blipFill rotWithShape="1">
          <a:blip r:embed="rId5">
            <a:alphaModFix/>
          </a:blip>
          <a:srcRect t="317" b="308"/>
          <a:stretch/>
        </p:blipFill>
        <p:spPr>
          <a:xfrm>
            <a:off x="1842000" y="4108575"/>
            <a:ext cx="1912800" cy="1267200"/>
          </a:xfrm>
          <a:prstGeom prst="roundRect">
            <a:avLst>
              <a:gd name="adj" fmla="val 16667"/>
            </a:avLst>
          </a:prstGeom>
          <a:noFill/>
          <a:ln w="19050" cap="flat" cmpd="sng">
            <a:solidFill>
              <a:schemeClr val="dk2"/>
            </a:solidFill>
            <a:prstDash val="solid"/>
            <a:round/>
            <a:headEnd type="none" w="sm" len="sm"/>
            <a:tailEnd type="none" w="sm" len="sm"/>
          </a:ln>
        </p:spPr>
      </p:pic>
      <p:pic>
        <p:nvPicPr>
          <p:cNvPr id="120" name="Google Shape;120;p15" descr="Vials of rice experiments in a lab&#10;&#10;"/>
          <p:cNvPicPr preferRelativeResize="0"/>
          <p:nvPr/>
        </p:nvPicPr>
        <p:blipFill rotWithShape="1">
          <a:blip r:embed="rId6">
            <a:alphaModFix/>
          </a:blip>
          <a:srcRect l="8045" r="8046"/>
          <a:stretch/>
        </p:blipFill>
        <p:spPr>
          <a:xfrm>
            <a:off x="76200" y="4108575"/>
            <a:ext cx="1639500" cy="1297500"/>
          </a:xfrm>
          <a:prstGeom prst="roundRect">
            <a:avLst>
              <a:gd name="adj" fmla="val 16667"/>
            </a:avLst>
          </a:prstGeom>
          <a:noFill/>
          <a:ln w="19050" cap="flat" cmpd="sng">
            <a:solidFill>
              <a:schemeClr val="dk2"/>
            </a:solidFill>
            <a:prstDash val="solid"/>
            <a:round/>
            <a:headEnd type="none" w="sm" len="sm"/>
            <a:tailEnd type="none" w="sm" len="sm"/>
          </a:ln>
        </p:spPr>
      </p:pic>
      <p:pic>
        <p:nvPicPr>
          <p:cNvPr id="121" name="Google Shape;121;p15" descr="A researcher visiting a rice field&#10;&#10;"/>
          <p:cNvPicPr preferRelativeResize="0"/>
          <p:nvPr/>
        </p:nvPicPr>
        <p:blipFill rotWithShape="1">
          <a:blip r:embed="rId7">
            <a:alphaModFix/>
          </a:blip>
          <a:srcRect l="-1681" r="31614"/>
          <a:stretch/>
        </p:blipFill>
        <p:spPr>
          <a:xfrm flipH="1">
            <a:off x="2371650" y="2548150"/>
            <a:ext cx="1282800" cy="1464300"/>
          </a:xfrm>
          <a:prstGeom prst="roundRect">
            <a:avLst>
              <a:gd name="adj" fmla="val 16667"/>
            </a:avLst>
          </a:prstGeom>
          <a:noFill/>
          <a:ln w="19050"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txBox="1">
            <a:spLocks noGrp="1"/>
          </p:cNvSpPr>
          <p:nvPr>
            <p:ph type="title"/>
          </p:nvPr>
        </p:nvSpPr>
        <p:spPr>
          <a:xfrm>
            <a:off x="615360" y="5219700"/>
            <a:ext cx="5541600" cy="1729740"/>
          </a:xfrm>
          <a:prstGeom prst="rect">
            <a:avLst/>
          </a:prstGeom>
          <a:noFill/>
          <a:ln>
            <a:noFill/>
          </a:ln>
        </p:spPr>
        <p:txBody>
          <a:bodyPr spcFirstLastPara="1" wrap="square" lIns="0" tIns="0" rIns="0" bIns="0" anchor="ctr" anchorCtr="0">
            <a:noAutofit/>
          </a:bodyPr>
          <a:lstStyle/>
          <a:p>
            <a:pPr marL="38100" lvl="0">
              <a:buSzPts val="3000"/>
            </a:pPr>
            <a:r>
              <a:rPr lang="en-US" sz="2400" dirty="0">
                <a:solidFill>
                  <a:schemeClr val="bg1"/>
                </a:solidFill>
                <a:latin typeface="Helvetica Neue"/>
                <a:ea typeface="Helvetica Neue"/>
                <a:cs typeface="Helvetica Neue"/>
                <a:sym typeface="Helvetica Neue"/>
              </a:rPr>
              <a:t>Bye </a:t>
            </a:r>
            <a:r>
              <a:rPr lang="en-US" sz="2400" dirty="0" err="1">
                <a:solidFill>
                  <a:schemeClr val="bg1"/>
                </a:solidFill>
                <a:latin typeface="Helvetica Neue"/>
                <a:ea typeface="Helvetica Neue"/>
                <a:cs typeface="Helvetica Neue"/>
                <a:sym typeface="Helvetica Neue"/>
              </a:rPr>
              <a:t>Bye</a:t>
            </a:r>
            <a:r>
              <a:rPr lang="en-US" sz="2400" dirty="0">
                <a:solidFill>
                  <a:schemeClr val="bg1"/>
                </a:solidFill>
                <a:latin typeface="Helvetica Neue"/>
                <a:ea typeface="Helvetica Neue"/>
                <a:cs typeface="Helvetica Neue"/>
                <a:sym typeface="Helvetica Neue"/>
              </a:rPr>
              <a:t> Plastic Bags</a:t>
            </a:r>
            <a:br>
              <a:rPr lang="en-US" sz="2400" dirty="0">
                <a:solidFill>
                  <a:schemeClr val="bg1"/>
                </a:solidFill>
                <a:latin typeface="Helvetica Neue"/>
                <a:ea typeface="Helvetica Neue"/>
                <a:cs typeface="Helvetica Neue"/>
                <a:sym typeface="Helvetica Neue"/>
              </a:rPr>
            </a:br>
            <a:endParaRPr sz="2400" dirty="0">
              <a:solidFill>
                <a:schemeClr val="bg1"/>
              </a:solidFill>
              <a:latin typeface="Helvetica Neue"/>
              <a:ea typeface="Helvetica Neue"/>
              <a:cs typeface="Helvetica Neue"/>
              <a:sym typeface="Helvetica Neue"/>
            </a:endParaRPr>
          </a:p>
        </p:txBody>
      </p:sp>
      <p:sp>
        <p:nvSpPr>
          <p:cNvPr id="128" name="Google Shape;128;p16"/>
          <p:cNvSpPr txBox="1">
            <a:spLocks noGrp="1"/>
          </p:cNvSpPr>
          <p:nvPr>
            <p:ph type="body" idx="1"/>
          </p:nvPr>
        </p:nvSpPr>
        <p:spPr>
          <a:xfrm>
            <a:off x="3778951" y="569856"/>
            <a:ext cx="5205030" cy="5160384"/>
          </a:xfrm>
          <a:prstGeom prst="rect">
            <a:avLst/>
          </a:prstGeom>
          <a:noFill/>
          <a:ln>
            <a:noFill/>
          </a:ln>
        </p:spPr>
        <p:txBody>
          <a:bodyPr spcFirstLastPara="1" wrap="square" lIns="0" tIns="0" rIns="0" bIns="0" anchor="t" anchorCtr="0">
            <a:noAutofit/>
          </a:bodyPr>
          <a:lstStyle/>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Two young sisters help ban plastic bags in Bali, Indonesia. </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Their organization now has 25 chapters around the world. </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They are teaching others how to advocate for future free of plastic bags.</a:t>
            </a:r>
            <a:endParaRPr sz="2800" dirty="0">
              <a:solidFill>
                <a:srgbClr val="13B9C2"/>
              </a:solidFill>
              <a:latin typeface="Helvetica Neue"/>
              <a:ea typeface="Helvetica Neue"/>
              <a:cs typeface="Helvetica Neue"/>
              <a:sym typeface="Helvetica Neue"/>
            </a:endParaRPr>
          </a:p>
        </p:txBody>
      </p:sp>
      <p:pic>
        <p:nvPicPr>
          <p:cNvPr id="129" name="Google Shape;129;p16" descr="Volunteers collecting plastic from a river&#10;&#10;"/>
          <p:cNvPicPr preferRelativeResize="0"/>
          <p:nvPr/>
        </p:nvPicPr>
        <p:blipFill rotWithShape="1">
          <a:blip r:embed="rId3">
            <a:alphaModFix/>
          </a:blip>
          <a:srcRect t="3470" b="3462"/>
          <a:stretch/>
        </p:blipFill>
        <p:spPr>
          <a:xfrm>
            <a:off x="76200" y="2548138"/>
            <a:ext cx="2195100" cy="1464300"/>
          </a:xfrm>
          <a:prstGeom prst="roundRect">
            <a:avLst>
              <a:gd name="adj" fmla="val 16667"/>
            </a:avLst>
          </a:prstGeom>
          <a:noFill/>
          <a:ln w="19050" cap="flat" cmpd="sng">
            <a:solidFill>
              <a:schemeClr val="dk2"/>
            </a:solidFill>
            <a:prstDash val="solid"/>
            <a:round/>
            <a:headEnd type="none" w="sm" len="sm"/>
            <a:tailEnd type="none" w="sm" len="sm"/>
          </a:ln>
        </p:spPr>
      </p:pic>
      <p:pic>
        <p:nvPicPr>
          <p:cNvPr id="130" name="Google Shape;130;p16" descr="Sisters Isabel and Melati Wijsen giving a talk&#10;&#10;"/>
          <p:cNvPicPr preferRelativeResize="0"/>
          <p:nvPr/>
        </p:nvPicPr>
        <p:blipFill rotWithShape="1">
          <a:blip r:embed="rId4">
            <a:alphaModFix/>
          </a:blip>
          <a:srcRect l="7804" r="7805"/>
          <a:stretch/>
        </p:blipFill>
        <p:spPr>
          <a:xfrm>
            <a:off x="76200" y="50822"/>
            <a:ext cx="3602400" cy="2401200"/>
          </a:xfrm>
          <a:prstGeom prst="roundRect">
            <a:avLst>
              <a:gd name="adj" fmla="val 16667"/>
            </a:avLst>
          </a:prstGeom>
          <a:noFill/>
          <a:ln w="19050" cap="flat" cmpd="sng">
            <a:solidFill>
              <a:schemeClr val="dk2"/>
            </a:solidFill>
            <a:prstDash val="solid"/>
            <a:round/>
            <a:headEnd type="none" w="sm" len="sm"/>
            <a:tailEnd type="none" w="sm" len="sm"/>
          </a:ln>
        </p:spPr>
      </p:pic>
      <p:pic>
        <p:nvPicPr>
          <p:cNvPr id="131" name="Google Shape;131;p16" descr="A talk titled: &quot;5 Steps to be an activist from home&quot;&#10;&#10;"/>
          <p:cNvPicPr preferRelativeResize="0"/>
          <p:nvPr/>
        </p:nvPicPr>
        <p:blipFill rotWithShape="1">
          <a:blip r:embed="rId5">
            <a:alphaModFix/>
          </a:blip>
          <a:srcRect l="7548" r="7539"/>
          <a:stretch/>
        </p:blipFill>
        <p:spPr>
          <a:xfrm>
            <a:off x="1842000" y="4108575"/>
            <a:ext cx="1912800" cy="1267200"/>
          </a:xfrm>
          <a:prstGeom prst="roundRect">
            <a:avLst>
              <a:gd name="adj" fmla="val 16667"/>
            </a:avLst>
          </a:prstGeom>
          <a:noFill/>
          <a:ln w="19050" cap="flat" cmpd="sng">
            <a:solidFill>
              <a:schemeClr val="dk2"/>
            </a:solidFill>
            <a:prstDash val="solid"/>
            <a:round/>
            <a:headEnd type="none" w="sm" len="sm"/>
            <a:tailEnd type="none" w="sm" len="sm"/>
          </a:ln>
        </p:spPr>
      </p:pic>
      <p:pic>
        <p:nvPicPr>
          <p:cNvPr id="132" name="Google Shape;132;p16" descr="Two bags created by Bye Bye Plastic Bags&#10;&#10;"/>
          <p:cNvPicPr preferRelativeResize="0"/>
          <p:nvPr/>
        </p:nvPicPr>
        <p:blipFill rotWithShape="1">
          <a:blip r:embed="rId6">
            <a:alphaModFix/>
          </a:blip>
          <a:srcRect t="10430" b="10430"/>
          <a:stretch/>
        </p:blipFill>
        <p:spPr>
          <a:xfrm>
            <a:off x="76200" y="4108575"/>
            <a:ext cx="1639500" cy="1297500"/>
          </a:xfrm>
          <a:prstGeom prst="roundRect">
            <a:avLst>
              <a:gd name="adj" fmla="val 16667"/>
            </a:avLst>
          </a:prstGeom>
          <a:noFill/>
          <a:ln w="19050" cap="flat" cmpd="sng">
            <a:solidFill>
              <a:schemeClr val="dk2"/>
            </a:solidFill>
            <a:prstDash val="solid"/>
            <a:round/>
            <a:headEnd type="none" w="sm" len="sm"/>
            <a:tailEnd type="none" w="sm" len="sm"/>
          </a:ln>
        </p:spPr>
      </p:pic>
      <p:pic>
        <p:nvPicPr>
          <p:cNvPr id="133" name="Google Shape;133;p16" descr="Workers creating reusable bags from recycled materials&#10;&#10;"/>
          <p:cNvPicPr preferRelativeResize="0"/>
          <p:nvPr/>
        </p:nvPicPr>
        <p:blipFill rotWithShape="1">
          <a:blip r:embed="rId7">
            <a:alphaModFix/>
          </a:blip>
          <a:srcRect l="20829" r="20822"/>
          <a:stretch/>
        </p:blipFill>
        <p:spPr>
          <a:xfrm flipH="1">
            <a:off x="2371650" y="2548150"/>
            <a:ext cx="1282800" cy="1464300"/>
          </a:xfrm>
          <a:prstGeom prst="roundRect">
            <a:avLst>
              <a:gd name="adj" fmla="val 16667"/>
            </a:avLst>
          </a:prstGeom>
          <a:noFill/>
          <a:ln w="19050"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7"/>
          <p:cNvSpPr txBox="1">
            <a:spLocks noGrp="1"/>
          </p:cNvSpPr>
          <p:nvPr>
            <p:ph type="title"/>
          </p:nvPr>
        </p:nvSpPr>
        <p:spPr>
          <a:xfrm>
            <a:off x="606450" y="5428935"/>
            <a:ext cx="6019800" cy="1297500"/>
          </a:xfrm>
          <a:prstGeom prst="rect">
            <a:avLst/>
          </a:prstGeom>
          <a:noFill/>
          <a:ln>
            <a:noFill/>
          </a:ln>
        </p:spPr>
        <p:txBody>
          <a:bodyPr spcFirstLastPara="1" wrap="square" lIns="0" tIns="0" rIns="0" bIns="0" anchor="ctr" anchorCtr="0">
            <a:noAutofit/>
          </a:bodyPr>
          <a:lstStyle/>
          <a:p>
            <a:pPr marL="38100" lvl="0">
              <a:buSzPts val="3000"/>
            </a:pPr>
            <a:r>
              <a:rPr lang="en-US" sz="2400" dirty="0">
                <a:solidFill>
                  <a:schemeClr val="bg1"/>
                </a:solidFill>
                <a:latin typeface="Helvetica Neue"/>
                <a:ea typeface="Helvetica Neue"/>
                <a:cs typeface="Helvetica Neue"/>
                <a:sym typeface="Helvetica Neue"/>
              </a:rPr>
              <a:t>Youth Climate Action Coalition (YCAC)</a:t>
            </a:r>
            <a:br>
              <a:rPr lang="en-US" sz="2400" dirty="0">
                <a:solidFill>
                  <a:schemeClr val="bg1"/>
                </a:solidFill>
                <a:latin typeface="Helvetica Neue"/>
                <a:ea typeface="Helvetica Neue"/>
                <a:cs typeface="Helvetica Neue"/>
                <a:sym typeface="Helvetica Neue"/>
              </a:rPr>
            </a:br>
            <a:endParaRPr sz="2400" dirty="0">
              <a:solidFill>
                <a:schemeClr val="bg1"/>
              </a:solidFill>
              <a:latin typeface="Helvetica Neue"/>
              <a:ea typeface="Helvetica Neue"/>
              <a:cs typeface="Helvetica Neue"/>
              <a:sym typeface="Helvetica Neue"/>
            </a:endParaRPr>
          </a:p>
        </p:txBody>
      </p:sp>
      <p:sp>
        <p:nvSpPr>
          <p:cNvPr id="140" name="Google Shape;140;p17"/>
          <p:cNvSpPr txBox="1">
            <a:spLocks noGrp="1"/>
          </p:cNvSpPr>
          <p:nvPr>
            <p:ph type="body" idx="1"/>
          </p:nvPr>
        </p:nvSpPr>
        <p:spPr>
          <a:xfrm>
            <a:off x="3778950" y="563880"/>
            <a:ext cx="5136450" cy="4811895"/>
          </a:xfrm>
          <a:prstGeom prst="rect">
            <a:avLst/>
          </a:prstGeom>
          <a:noFill/>
          <a:ln>
            <a:noFill/>
          </a:ln>
        </p:spPr>
        <p:txBody>
          <a:bodyPr spcFirstLastPara="1" wrap="square" lIns="0" tIns="0" rIns="0" bIns="0" anchor="t" anchorCtr="0">
            <a:noAutofit/>
          </a:bodyPr>
          <a:lstStyle/>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After greening their own high school, students wanted to make a difference. </a:t>
            </a:r>
            <a:br>
              <a:rPr lang="en-US" sz="2800" dirty="0">
                <a:solidFill>
                  <a:srgbClr val="13B9C2"/>
                </a:solidFill>
                <a:latin typeface="Helvetica Neue"/>
                <a:ea typeface="Helvetica Neue"/>
                <a:cs typeface="Helvetica Neue"/>
                <a:sym typeface="Helvetica Neue"/>
              </a:rPr>
            </a:br>
            <a:endParaRPr lang="en-US" sz="2800" dirty="0">
              <a:solidFill>
                <a:srgbClr val="13B9C2"/>
              </a:solidFill>
              <a:latin typeface="Helvetica Neue"/>
              <a:ea typeface="Helvetica Neue"/>
              <a:cs typeface="Helvetica Neue"/>
              <a:sym typeface="Helvetica Neue"/>
            </a:endParaRPr>
          </a:p>
          <a:p>
            <a:pPr lvl="0" indent="-419100">
              <a:lnSpc>
                <a:spcPct val="90000"/>
              </a:lnSpc>
              <a:spcBef>
                <a:spcPts val="0"/>
              </a:spcBef>
              <a:buSzPts val="3000"/>
              <a:buFont typeface="Helvetica Neue"/>
              <a:buChar char="●"/>
            </a:pPr>
            <a:r>
              <a:rPr lang="en-US" sz="2800" dirty="0">
                <a:solidFill>
                  <a:srgbClr val="13B9C2"/>
                </a:solidFill>
                <a:latin typeface="Helvetica Neue"/>
                <a:ea typeface="Helvetica Neue"/>
                <a:cs typeface="Helvetica Neue"/>
                <a:sym typeface="Helvetica Neue"/>
              </a:rPr>
              <a:t>They work with schools and organizations around the world to develop customized action plans. </a:t>
            </a:r>
            <a:endParaRPr sz="2800" dirty="0">
              <a:solidFill>
                <a:srgbClr val="13B9C2"/>
              </a:solidFill>
              <a:latin typeface="Helvetica Neue"/>
              <a:ea typeface="Helvetica Neue"/>
              <a:cs typeface="Helvetica Neue"/>
              <a:sym typeface="Helvetica Neue"/>
            </a:endParaRPr>
          </a:p>
        </p:txBody>
      </p:sp>
      <p:pic>
        <p:nvPicPr>
          <p:cNvPr id="141" name="Google Shape;141;p17" descr="A composting program started by students&#10;&#10;"/>
          <p:cNvPicPr preferRelativeResize="0"/>
          <p:nvPr/>
        </p:nvPicPr>
        <p:blipFill rotWithShape="1">
          <a:blip r:embed="rId3">
            <a:alphaModFix/>
          </a:blip>
          <a:srcRect l="12451" r="12451"/>
          <a:stretch/>
        </p:blipFill>
        <p:spPr>
          <a:xfrm>
            <a:off x="76200" y="2548138"/>
            <a:ext cx="2195100" cy="1464300"/>
          </a:xfrm>
          <a:prstGeom prst="roundRect">
            <a:avLst>
              <a:gd name="adj" fmla="val 16667"/>
            </a:avLst>
          </a:prstGeom>
          <a:noFill/>
          <a:ln w="19050" cap="flat" cmpd="sng">
            <a:solidFill>
              <a:schemeClr val="dk2"/>
            </a:solidFill>
            <a:prstDash val="solid"/>
            <a:round/>
            <a:headEnd type="none" w="sm" len="sm"/>
            <a:tailEnd type="none" w="sm" len="sm"/>
          </a:ln>
        </p:spPr>
      </p:pic>
      <p:pic>
        <p:nvPicPr>
          <p:cNvPr id="142" name="Google Shape;142;p17" descr="Two high school students giving a presentation on sustainability&#10;&#10;"/>
          <p:cNvPicPr preferRelativeResize="0"/>
          <p:nvPr/>
        </p:nvPicPr>
        <p:blipFill rotWithShape="1">
          <a:blip r:embed="rId4">
            <a:alphaModFix/>
          </a:blip>
          <a:srcRect t="5963" b="5953"/>
          <a:stretch/>
        </p:blipFill>
        <p:spPr>
          <a:xfrm>
            <a:off x="76200" y="50822"/>
            <a:ext cx="3602400" cy="2401200"/>
          </a:xfrm>
          <a:prstGeom prst="roundRect">
            <a:avLst>
              <a:gd name="adj" fmla="val 16667"/>
            </a:avLst>
          </a:prstGeom>
          <a:noFill/>
          <a:ln w="19050" cap="flat" cmpd="sng">
            <a:solidFill>
              <a:schemeClr val="dk2"/>
            </a:solidFill>
            <a:prstDash val="solid"/>
            <a:round/>
            <a:headEnd type="none" w="sm" len="sm"/>
            <a:tailEnd type="none" w="sm" len="sm"/>
          </a:ln>
        </p:spPr>
      </p:pic>
      <p:pic>
        <p:nvPicPr>
          <p:cNvPr id="143" name="Google Shape;143;p17" descr="A TV segment about Youth Climate Action Coalition&#10;&#10;"/>
          <p:cNvPicPr preferRelativeResize="0"/>
          <p:nvPr/>
        </p:nvPicPr>
        <p:blipFill rotWithShape="1">
          <a:blip r:embed="rId5">
            <a:alphaModFix/>
          </a:blip>
          <a:srcRect l="12264" t="2334" r="14591"/>
          <a:stretch/>
        </p:blipFill>
        <p:spPr>
          <a:xfrm>
            <a:off x="1842000" y="4108575"/>
            <a:ext cx="1912800" cy="1267200"/>
          </a:xfrm>
          <a:prstGeom prst="roundRect">
            <a:avLst>
              <a:gd name="adj" fmla="val 16667"/>
            </a:avLst>
          </a:prstGeom>
          <a:noFill/>
          <a:ln w="19050" cap="flat" cmpd="sng">
            <a:solidFill>
              <a:schemeClr val="dk2"/>
            </a:solidFill>
            <a:prstDash val="solid"/>
            <a:round/>
            <a:headEnd type="none" w="sm" len="sm"/>
            <a:tailEnd type="none" w="sm" len="sm"/>
          </a:ln>
        </p:spPr>
      </p:pic>
      <p:pic>
        <p:nvPicPr>
          <p:cNvPr id="144" name="Google Shape;144;p17" descr="A video produced by students about the costs of fast fashion&#10;"/>
          <p:cNvPicPr preferRelativeResize="0"/>
          <p:nvPr/>
        </p:nvPicPr>
        <p:blipFill rotWithShape="1">
          <a:blip r:embed="rId6">
            <a:alphaModFix/>
          </a:blip>
          <a:srcRect t="6119" b="22807"/>
          <a:stretch/>
        </p:blipFill>
        <p:spPr>
          <a:xfrm>
            <a:off x="76200" y="4108575"/>
            <a:ext cx="1639500" cy="1297500"/>
          </a:xfrm>
          <a:prstGeom prst="roundRect">
            <a:avLst>
              <a:gd name="adj" fmla="val 16667"/>
            </a:avLst>
          </a:prstGeom>
          <a:noFill/>
          <a:ln w="19050" cap="flat" cmpd="sng">
            <a:solidFill>
              <a:schemeClr val="dk2"/>
            </a:solidFill>
            <a:prstDash val="solid"/>
            <a:round/>
            <a:headEnd type="none" w="sm" len="sm"/>
            <a:tailEnd type="none" w="sm" len="sm"/>
          </a:ln>
        </p:spPr>
      </p:pic>
      <p:pic>
        <p:nvPicPr>
          <p:cNvPr id="145" name="Google Shape;145;p17" descr="A video produced by students about environmental inequality&#10;&#10;"/>
          <p:cNvPicPr preferRelativeResize="0"/>
          <p:nvPr/>
        </p:nvPicPr>
        <p:blipFill rotWithShape="1">
          <a:blip r:embed="rId7">
            <a:alphaModFix/>
          </a:blip>
          <a:srcRect l="6738" r="6738"/>
          <a:stretch/>
        </p:blipFill>
        <p:spPr>
          <a:xfrm>
            <a:off x="2371650" y="2548150"/>
            <a:ext cx="1282800" cy="1464300"/>
          </a:xfrm>
          <a:prstGeom prst="roundRect">
            <a:avLst>
              <a:gd name="adj" fmla="val 16667"/>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8" descr="A sign that reads: &quot;Together we can make a difference&quot;" title="A sign that reads: &quot;Together we can make a difference&quot;"/>
          <p:cNvPicPr preferRelativeResize="0"/>
          <p:nvPr/>
        </p:nvPicPr>
        <p:blipFill rotWithShape="1">
          <a:blip r:embed="rId3">
            <a:alphaModFix/>
          </a:blip>
          <a:srcRect/>
          <a:stretch/>
        </p:blipFill>
        <p:spPr>
          <a:xfrm>
            <a:off x="1650599" y="354600"/>
            <a:ext cx="5842800" cy="5844000"/>
          </a:xfrm>
          <a:prstGeom prst="roundRect">
            <a:avLst>
              <a:gd name="adj" fmla="val 16667"/>
            </a:avLst>
          </a:prstGeom>
          <a:noFill/>
          <a:ln>
            <a:noFill/>
          </a:ln>
        </p:spPr>
      </p:pic>
      <p:sp>
        <p:nvSpPr>
          <p:cNvPr id="2" name="Title 1">
            <a:extLst>
              <a:ext uri="{FF2B5EF4-FFF2-40B4-BE49-F238E27FC236}">
                <a16:creationId xmlns:a16="http://schemas.microsoft.com/office/drawing/2014/main" id="{6A5131B4-DED7-4CA0-BF1A-1BD140179643}"/>
              </a:ext>
            </a:extLst>
          </p:cNvPr>
          <p:cNvSpPr>
            <a:spLocks noGrp="1"/>
          </p:cNvSpPr>
          <p:nvPr>
            <p:ph type="ctrTitle"/>
          </p:nvPr>
        </p:nvSpPr>
        <p:spPr>
          <a:xfrm>
            <a:off x="863474" y="-2119167"/>
            <a:ext cx="7063740" cy="1883593"/>
          </a:xfrm>
        </p:spPr>
        <p:txBody>
          <a:bodyPr/>
          <a:lstStyle/>
          <a:p>
            <a:r>
              <a:rPr lang="en-US" dirty="0"/>
              <a:t>Together We Can Make a Difference</a:t>
            </a:r>
          </a:p>
        </p:txBody>
      </p:sp>
    </p:spTree>
  </p:cSld>
  <p:clrMapOvr>
    <a:masterClrMapping/>
  </p:clrMapOvr>
</p:sld>
</file>

<file path=ppt/theme/theme1.xml><?xml version="1.0" encoding="utf-8"?>
<a:theme xmlns:a="http://schemas.openxmlformats.org/drawingml/2006/main" name="2_Custom Design">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2629</Words>
  <Application>Microsoft Office PowerPoint</Application>
  <PresentationFormat>On-screen Show (4:3)</PresentationFormat>
  <Paragraphs>152</Paragraphs>
  <Slides>9</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Arial</vt:lpstr>
      <vt:lpstr>Arial Narrow</vt:lpstr>
      <vt:lpstr>Calibri</vt:lpstr>
      <vt:lpstr>Cambria</vt:lpstr>
      <vt:lpstr>Helvetica Neue</vt:lpstr>
      <vt:lpstr>Noto Sans Symbols</vt:lpstr>
      <vt:lpstr>2_Custom Design</vt:lpstr>
      <vt:lpstr>4_View</vt:lpstr>
      <vt:lpstr>View</vt:lpstr>
      <vt:lpstr>Yes We Can</vt:lpstr>
      <vt:lpstr>Earth Day - April 22, 1970 </vt:lpstr>
      <vt:lpstr>Montreal Protocol on Substances That Deplete the Ozone Layer</vt:lpstr>
      <vt:lpstr>International Space Station (ISS) </vt:lpstr>
      <vt:lpstr>Human Genome Project (HGP) </vt:lpstr>
      <vt:lpstr>International Rice Research Institute (IRRI) </vt:lpstr>
      <vt:lpstr>Bye Bye Plastic Bags </vt:lpstr>
      <vt:lpstr>Youth Climate Action Coalition (YCAC) </vt:lpstr>
      <vt:lpstr>Together We Can Make a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Justin Peters</cp:lastModifiedBy>
  <cp:revision>11</cp:revision>
  <dcterms:modified xsi:type="dcterms:W3CDTF">2021-08-04T20:24:19Z</dcterms:modified>
</cp:coreProperties>
</file>